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</p:sldMasterIdLst>
  <p:notesMasterIdLst>
    <p:notesMasterId r:id="rId91"/>
  </p:notesMasterIdLst>
  <p:sldIdLst>
    <p:sldId id="392" r:id="rId2"/>
    <p:sldId id="393" r:id="rId3"/>
    <p:sldId id="402" r:id="rId4"/>
    <p:sldId id="331" r:id="rId5"/>
    <p:sldId id="359" r:id="rId6"/>
    <p:sldId id="360" r:id="rId7"/>
    <p:sldId id="361" r:id="rId8"/>
    <p:sldId id="358" r:id="rId9"/>
    <p:sldId id="394" r:id="rId10"/>
    <p:sldId id="397" r:id="rId11"/>
    <p:sldId id="395" r:id="rId12"/>
    <p:sldId id="396" r:id="rId13"/>
    <p:sldId id="363" r:id="rId14"/>
    <p:sldId id="366" r:id="rId15"/>
    <p:sldId id="333" r:id="rId16"/>
    <p:sldId id="334" r:id="rId17"/>
    <p:sldId id="367" r:id="rId18"/>
    <p:sldId id="398" r:id="rId19"/>
    <p:sldId id="399" r:id="rId20"/>
    <p:sldId id="400" r:id="rId21"/>
    <p:sldId id="401" r:id="rId22"/>
    <p:sldId id="411" r:id="rId23"/>
    <p:sldId id="336" r:id="rId24"/>
    <p:sldId id="372" r:id="rId25"/>
    <p:sldId id="403" r:id="rId26"/>
    <p:sldId id="339" r:id="rId27"/>
    <p:sldId id="370" r:id="rId28"/>
    <p:sldId id="374" r:id="rId29"/>
    <p:sldId id="383" r:id="rId30"/>
    <p:sldId id="340" r:id="rId31"/>
    <p:sldId id="345" r:id="rId32"/>
    <p:sldId id="375" r:id="rId33"/>
    <p:sldId id="376" r:id="rId34"/>
    <p:sldId id="346" r:id="rId35"/>
    <p:sldId id="377" r:id="rId36"/>
    <p:sldId id="378" r:id="rId37"/>
    <p:sldId id="384" r:id="rId38"/>
    <p:sldId id="404" r:id="rId39"/>
    <p:sldId id="405" r:id="rId40"/>
    <p:sldId id="406" r:id="rId41"/>
    <p:sldId id="407" r:id="rId42"/>
    <p:sldId id="386" r:id="rId43"/>
    <p:sldId id="387" r:id="rId44"/>
    <p:sldId id="388" r:id="rId45"/>
    <p:sldId id="382" r:id="rId46"/>
    <p:sldId id="409" r:id="rId47"/>
    <p:sldId id="410" r:id="rId48"/>
    <p:sldId id="408" r:id="rId49"/>
    <p:sldId id="412" r:id="rId50"/>
    <p:sldId id="413" r:id="rId51"/>
    <p:sldId id="414" r:id="rId52"/>
    <p:sldId id="415" r:id="rId53"/>
    <p:sldId id="416" r:id="rId54"/>
    <p:sldId id="417" r:id="rId55"/>
    <p:sldId id="390" r:id="rId56"/>
    <p:sldId id="419" r:id="rId57"/>
    <p:sldId id="420" r:id="rId58"/>
    <p:sldId id="421" r:id="rId59"/>
    <p:sldId id="422" r:id="rId60"/>
    <p:sldId id="424" r:id="rId61"/>
    <p:sldId id="349" r:id="rId62"/>
    <p:sldId id="425" r:id="rId63"/>
    <p:sldId id="426" r:id="rId64"/>
    <p:sldId id="427" r:id="rId65"/>
    <p:sldId id="428" r:id="rId66"/>
    <p:sldId id="429" r:id="rId67"/>
    <p:sldId id="430" r:id="rId68"/>
    <p:sldId id="431" r:id="rId69"/>
    <p:sldId id="432" r:id="rId70"/>
    <p:sldId id="433" r:id="rId71"/>
    <p:sldId id="347" r:id="rId72"/>
    <p:sldId id="434" r:id="rId73"/>
    <p:sldId id="436" r:id="rId74"/>
    <p:sldId id="438" r:id="rId75"/>
    <p:sldId id="351" r:id="rId76"/>
    <p:sldId id="437" r:id="rId77"/>
    <p:sldId id="439" r:id="rId78"/>
    <p:sldId id="440" r:id="rId79"/>
    <p:sldId id="441" r:id="rId80"/>
    <p:sldId id="442" r:id="rId81"/>
    <p:sldId id="443" r:id="rId82"/>
    <p:sldId id="444" r:id="rId83"/>
    <p:sldId id="445" r:id="rId84"/>
    <p:sldId id="446" r:id="rId85"/>
    <p:sldId id="447" r:id="rId86"/>
    <p:sldId id="448" r:id="rId87"/>
    <p:sldId id="356" r:id="rId88"/>
    <p:sldId id="449" r:id="rId89"/>
    <p:sldId id="354" r:id="rId9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3481" autoAdjust="0"/>
  </p:normalViewPr>
  <p:slideViewPr>
    <p:cSldViewPr>
      <p:cViewPr varScale="1">
        <p:scale>
          <a:sx n="61" d="100"/>
          <a:sy n="61" d="100"/>
        </p:scale>
        <p:origin x="-139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22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93B733-3074-4FF2-A04B-04B67240CAD2}" type="datetimeFigureOut">
              <a:rPr lang="de-DE"/>
              <a:pPr>
                <a:defRPr/>
              </a:pPr>
              <a:t>28.04.2014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5634C4A-AF54-499D-A336-CE89951D3D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561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FA1E27-7870-4840-8446-A12E1FA1B2B9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4D87DF-9A8C-45CE-BAB2-AB284683F675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4D87DF-9A8C-45CE-BAB2-AB284683F675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51</a:t>
            </a:fld>
            <a:endParaRPr lang="de-DE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52</a:t>
            </a:fld>
            <a:endParaRPr lang="de-DE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53</a:t>
            </a:fld>
            <a:endParaRPr lang="de-DE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54</a:t>
            </a:fld>
            <a:endParaRPr lang="de-DE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55</a:t>
            </a:fld>
            <a:endParaRPr lang="de-DE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56</a:t>
            </a:fld>
            <a:endParaRPr lang="de-DE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57</a:t>
            </a:fld>
            <a:endParaRPr lang="de-DE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58</a:t>
            </a:fld>
            <a:endParaRPr lang="de-DE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59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60</a:t>
            </a:fld>
            <a:endParaRPr lang="de-DE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61</a:t>
            </a:fld>
            <a:endParaRPr lang="de-DE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62</a:t>
            </a:fld>
            <a:endParaRPr lang="de-DE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63</a:t>
            </a:fld>
            <a:endParaRPr lang="de-DE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64</a:t>
            </a:fld>
            <a:endParaRPr lang="de-DE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65</a:t>
            </a:fld>
            <a:endParaRPr lang="de-DE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66</a:t>
            </a:fld>
            <a:endParaRPr lang="de-DE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4D87DF-9A8C-45CE-BAB2-AB284683F675}" type="slidenum">
              <a:rPr lang="de-DE" smtClean="0"/>
              <a:pPr>
                <a:defRPr/>
              </a:pPr>
              <a:t>67</a:t>
            </a:fld>
            <a:endParaRPr lang="de-DE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2AD6F6-593B-4A19-8C2F-3BA7E0E55296}" type="slidenum">
              <a:rPr lang="de-DE" smtClean="0"/>
              <a:pPr>
                <a:defRPr/>
              </a:pPr>
              <a:t>68</a:t>
            </a:fld>
            <a:endParaRPr lang="de-DE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2A3A04-A73D-49AC-AEB4-E03ABF7CAF9C}" type="slidenum">
              <a:rPr lang="de-DE" altLang="de-DE"/>
              <a:pPr>
                <a:defRPr/>
              </a:pPr>
              <a:t>69</a:t>
            </a:fld>
            <a:endParaRPr lang="de-DE" altLang="de-DE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</a:pPr>
            <a:endParaRPr lang="de-DE" alt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9AE0B1-0FDF-4102-B0A6-2407F1795329}" type="slidenum">
              <a:rPr lang="de-DE" smtClean="0"/>
              <a:pPr>
                <a:defRPr/>
              </a:pPr>
              <a:t>70</a:t>
            </a:fld>
            <a:endParaRPr lang="de-DE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71</a:t>
            </a:fld>
            <a:endParaRPr lang="de-DE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72</a:t>
            </a:fld>
            <a:endParaRPr lang="de-DE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73</a:t>
            </a:fld>
            <a:endParaRPr lang="de-DE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74</a:t>
            </a:fld>
            <a:endParaRPr lang="de-DE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75</a:t>
            </a:fld>
            <a:endParaRPr lang="de-DE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76</a:t>
            </a:fld>
            <a:endParaRPr lang="de-DE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77</a:t>
            </a:fld>
            <a:endParaRPr lang="de-DE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78</a:t>
            </a:fld>
            <a:endParaRPr lang="de-DE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79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80</a:t>
            </a:fld>
            <a:endParaRPr lang="de-DE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81</a:t>
            </a:fld>
            <a:endParaRPr lang="de-DE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82</a:t>
            </a:fld>
            <a:endParaRPr lang="de-DE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83</a:t>
            </a:fld>
            <a:endParaRPr lang="de-DE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84</a:t>
            </a:fld>
            <a:endParaRPr lang="de-DE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85</a:t>
            </a:fld>
            <a:endParaRPr lang="de-DE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86</a:t>
            </a:fld>
            <a:endParaRPr lang="de-DE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87</a:t>
            </a:fld>
            <a:endParaRPr lang="de-DE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88</a:t>
            </a:fld>
            <a:endParaRPr lang="de-DE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89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  <a:p>
            <a:pPr marL="171450" indent="-171450">
              <a:buFontTx/>
              <a:buChar char="•"/>
              <a:defRPr/>
            </a:pPr>
            <a:endParaRPr lang="de-DE" alt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E1111-E717-497A-920D-2F3CF11F98E4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5229200"/>
            <a:ext cx="7776864" cy="100811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7387" y="3933056"/>
            <a:ext cx="7772400" cy="122413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250825" y="6524625"/>
            <a:ext cx="8785225" cy="21748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72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656C1-3D5F-44E2-8D9F-5406909A2B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44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573016"/>
            <a:ext cx="6802015" cy="230425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6802015" cy="66630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B993E-7D77-4907-ADF8-ABE33AA982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49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2132856"/>
            <a:ext cx="3888432" cy="4176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3968" y="2132856"/>
            <a:ext cx="3744416" cy="4176464"/>
          </a:xfrm>
          <a:noFill/>
          <a:ln>
            <a:noFill/>
          </a:ln>
        </p:spPr>
        <p:txBody>
          <a:bodyPr/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sz="1800" dirty="0" smtClean="0"/>
            </a:lvl4pPr>
            <a:lvl5pPr>
              <a:defRPr lang="de-DE" sz="1800" dirty="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3982A-1A67-4810-8B7A-40F34A9616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47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9512" y="2132856"/>
            <a:ext cx="3816424" cy="56775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9512" y="2852936"/>
            <a:ext cx="3816424" cy="344723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211960" y="2132856"/>
            <a:ext cx="3816424" cy="56775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211960" y="2852936"/>
            <a:ext cx="3805063" cy="3447232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lang="de-DE" sz="2400" smtClean="0"/>
            </a:lvl1pPr>
            <a:lvl2pPr>
              <a:defRPr lang="de-DE" sz="2000" smtClean="0"/>
            </a:lvl2pPr>
            <a:lvl3pPr>
              <a:defRPr lang="de-DE" sz="1800" smtClean="0"/>
            </a:lvl3pPr>
            <a:lvl4pPr>
              <a:defRPr lang="de-DE" sz="1600" smtClean="0"/>
            </a:lvl4pPr>
            <a:lvl5pPr>
              <a:defRPr lang="de-DE" sz="16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868B4-6690-486D-92E9-ABF7FA91EA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645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2627783" y="6525343"/>
            <a:ext cx="4392141" cy="216769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179388" y="6525343"/>
            <a:ext cx="2376388" cy="216769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Schulleitung: UP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0C495-F016-4678-9391-ED327B7ECFA9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52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AA2FA-2555-4DC1-8DD2-4625470BEE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76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7704856" cy="3541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23528" y="1340768"/>
            <a:ext cx="7704856" cy="39604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3528" y="5661248"/>
            <a:ext cx="7704856" cy="5029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73C65-7DF6-4F86-92F6-D98CC51A26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0209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0C495-F016-4678-9391-ED327B7ECFA9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7862291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7877175" cy="719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49225" y="1989138"/>
            <a:ext cx="787876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195513" y="6524625"/>
            <a:ext cx="4824412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79388" y="6524625"/>
            <a:ext cx="1944687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53263" y="6524625"/>
            <a:ext cx="998537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30C495-F016-4678-9391-ED327B7ECF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73025"/>
            <a:ext cx="3429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Grafik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73025"/>
            <a:ext cx="55022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60" r:id="rId1"/>
    <p:sldLayoutId id="2147484361" r:id="rId2"/>
    <p:sldLayoutId id="2147484362" r:id="rId3"/>
    <p:sldLayoutId id="2147484363" r:id="rId4"/>
    <p:sldLayoutId id="2147484364" r:id="rId5"/>
    <p:sldLayoutId id="2147484365" r:id="rId6"/>
    <p:sldLayoutId id="2147484366" r:id="rId7"/>
    <p:sldLayoutId id="2147484367" r:id="rId8"/>
    <p:sldLayoutId id="2147484368" r:id="rId9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de-DE" sz="3600" b="1" kern="1200" dirty="0">
          <a:solidFill>
            <a:srgbClr val="89898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charset="0"/>
          <a:ea typeface="+mn-ea"/>
          <a:cs typeface="+mn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Klassen.xls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v.bayern.de/wiki/sammelaenderungen/star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v.bayern.de/wiki/unterrichtsplanung/gy_neues_schuljah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3" Type="http://schemas.openxmlformats.org/officeDocument/2006/relationships/slide" Target="slide3.xml"/><Relationship Id="rId7" Type="http://schemas.openxmlformats.org/officeDocument/2006/relationships/slide" Target="slide3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3.xml"/><Relationship Id="rId11" Type="http://schemas.openxmlformats.org/officeDocument/2006/relationships/slide" Target="slide71.xml"/><Relationship Id="rId5" Type="http://schemas.openxmlformats.org/officeDocument/2006/relationships/slide" Target="slide4.xml"/><Relationship Id="rId10" Type="http://schemas.openxmlformats.org/officeDocument/2006/relationships/slide" Target="slide67.xml"/><Relationship Id="rId4" Type="http://schemas.openxmlformats.org/officeDocument/2006/relationships/slide" Target="slide13.xml"/><Relationship Id="rId9" Type="http://schemas.openxmlformats.org/officeDocument/2006/relationships/slide" Target="slide6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ASVMaterial\EigeneFortbildungen\07UP_Schulleitung\Klassen.xlsx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v.bayern.de/wiki/unterrichtsplanung/star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hyperlink" Target="http://www.asv.bayern.de/wiki/unterrichtsplanung/gy_aktuell_downloads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v.bayern.de/wiki/unterrichtsplanung/neues_schuljah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asv.bayern.de/wiki/unterrichtsplanung/gy_neues_schuljahr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7388" y="3933825"/>
            <a:ext cx="7772400" cy="1223963"/>
          </a:xfrm>
        </p:spPr>
        <p:txBody>
          <a:bodyPr/>
          <a:lstStyle/>
          <a:p>
            <a:pPr>
              <a:defRPr/>
            </a:pPr>
            <a:r>
              <a:rPr sz="6000" dirty="0" err="1" smtClean="0">
                <a:solidFill>
                  <a:schemeClr val="accent6">
                    <a:lumMod val="75000"/>
                  </a:schemeClr>
                </a:solidFill>
              </a:rPr>
              <a:t>U</a:t>
            </a:r>
            <a:r>
              <a:rPr sz="6000" dirty="0" err="1" smtClean="0"/>
              <a:t>nterrichts</a:t>
            </a:r>
            <a:r>
              <a:rPr sz="6000" dirty="0" err="1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sz="6000" dirty="0" err="1" smtClean="0"/>
              <a:t>lanung</a:t>
            </a:r>
            <a:r>
              <a:rPr sz="6000" dirty="0" smtClean="0"/>
              <a:t> 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32532919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7877175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2.4 Zielklassen überarbeiten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2" y="1844824"/>
            <a:ext cx="8597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Problematik der Ausbildungsrichtung: </a:t>
            </a:r>
          </a:p>
          <a:p>
            <a:endParaRPr lang="de-D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WinSV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Ausbildungsrichtung ist ein Merkmal des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ASV:     Ausbildungsrichtung ist ein Merkmal der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 		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bzw.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Klassengruppe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6712" y="3933056"/>
            <a:ext cx="85977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Das erfordert ein generelles 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Umdenken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Wenn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Ausbildungsrichtungen oder Sprachenfolge von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Klasse und Zielklasse nicht übereinstimmen, wird eine neue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Klassengruppe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angelegt – dies ist sicher der Fall beim Übergang von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Jgst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 7 nach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Jgst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 8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Organisationsklasse</a:t>
            </a:r>
            <a:endParaRPr lang="de-DE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16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4" name="Tabelle 215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056061"/>
              </p:ext>
            </p:extLst>
          </p:nvPr>
        </p:nvGraphicFramePr>
        <p:xfrm>
          <a:off x="2339752" y="3981942"/>
          <a:ext cx="626469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2520280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7a (E/L)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8a SG (E/L/F)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7b (E/F)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8b SG (E/L/</a:t>
                      </a:r>
                      <a:r>
                        <a:rPr lang="de-DE" dirty="0" err="1" smtClean="0"/>
                        <a:t>Sp</a:t>
                      </a:r>
                      <a:r>
                        <a:rPr lang="de-DE" dirty="0" smtClean="0"/>
                        <a:t> o. E/F/</a:t>
                      </a:r>
                      <a:r>
                        <a:rPr lang="de-DE" dirty="0" err="1" smtClean="0"/>
                        <a:t>Sp</a:t>
                      </a:r>
                      <a:r>
                        <a:rPr lang="de-DE" dirty="0" smtClean="0"/>
                        <a:t>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8c</a:t>
                      </a:r>
                      <a:r>
                        <a:rPr lang="de-DE" baseline="0" dirty="0" smtClean="0"/>
                        <a:t> NTG (E/L)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8d NTG (E/F)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7877175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2.4 Zielklassen überarbeiten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2" y="1844824"/>
            <a:ext cx="8597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Problematik: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Zielklasse passt nicht zur Wahl</a:t>
            </a:r>
            <a:endParaRPr lang="de-D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6711" y="2420888"/>
            <a:ext cx="161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426516"/>
              </p:ext>
            </p:extLst>
          </p:nvPr>
        </p:nvGraphicFramePr>
        <p:xfrm>
          <a:off x="2339752" y="2492896"/>
          <a:ext cx="626469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Derzeitige 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Zielklasse (FS-Folge)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5a (Schüler wählen L oder F)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6a (L)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5b (Schüler wählen L oder F)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6b (L oder F)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6c (F)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8" name="Gruppieren 27"/>
          <p:cNvGrpSpPr/>
          <p:nvPr/>
        </p:nvGrpSpPr>
        <p:grpSpPr>
          <a:xfrm>
            <a:off x="5076056" y="3068960"/>
            <a:ext cx="1008112" cy="720080"/>
            <a:chOff x="5076056" y="3068960"/>
            <a:chExt cx="1008112" cy="720080"/>
          </a:xfrm>
        </p:grpSpPr>
        <p:cxnSp>
          <p:nvCxnSpPr>
            <p:cNvPr id="16" name="Gerade Verbindung mit Pfeil 15"/>
            <p:cNvCxnSpPr/>
            <p:nvPr/>
          </p:nvCxnSpPr>
          <p:spPr>
            <a:xfrm>
              <a:off x="5076056" y="3429000"/>
              <a:ext cx="1008112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/>
            <p:cNvCxnSpPr/>
            <p:nvPr/>
          </p:nvCxnSpPr>
          <p:spPr>
            <a:xfrm flipV="1">
              <a:off x="5076056" y="3068960"/>
              <a:ext cx="1008112" cy="36004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/>
            <p:cNvCxnSpPr/>
            <p:nvPr/>
          </p:nvCxnSpPr>
          <p:spPr>
            <a:xfrm>
              <a:off x="5076056" y="3429000"/>
              <a:ext cx="1008112" cy="36004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pieren 26"/>
          <p:cNvGrpSpPr/>
          <p:nvPr/>
        </p:nvGrpSpPr>
        <p:grpSpPr>
          <a:xfrm>
            <a:off x="5076056" y="3429000"/>
            <a:ext cx="2376264" cy="904210"/>
            <a:chOff x="5076056" y="3429000"/>
            <a:chExt cx="2376264" cy="904210"/>
          </a:xfrm>
        </p:grpSpPr>
        <p:cxnSp>
          <p:nvCxnSpPr>
            <p:cNvPr id="23" name="Gerade Verbindung mit Pfeil 22"/>
            <p:cNvCxnSpPr/>
            <p:nvPr/>
          </p:nvCxnSpPr>
          <p:spPr>
            <a:xfrm>
              <a:off x="5076056" y="3429000"/>
              <a:ext cx="1008112" cy="72008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>
              <a:off x="6084168" y="3963878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70C0"/>
                  </a:solidFill>
                </a:rPr>
                <a:t>6Neu </a:t>
              </a:r>
              <a:r>
                <a:rPr lang="de-DE" dirty="0"/>
                <a:t>(ORG</a:t>
              </a:r>
              <a:r>
                <a:rPr lang="de-DE" dirty="0" smtClean="0"/>
                <a:t>)</a:t>
              </a:r>
              <a:endParaRPr lang="de-DE" dirty="0"/>
            </a:p>
          </p:txBody>
        </p:sp>
      </p:grpSp>
      <p:grpSp>
        <p:nvGrpSpPr>
          <p:cNvPr id="21527" name="Gruppieren 21526"/>
          <p:cNvGrpSpPr/>
          <p:nvPr/>
        </p:nvGrpSpPr>
        <p:grpSpPr>
          <a:xfrm>
            <a:off x="3336879" y="4518159"/>
            <a:ext cx="2747289" cy="783049"/>
            <a:chOff x="3336879" y="4518159"/>
            <a:chExt cx="2747289" cy="783049"/>
          </a:xfrm>
        </p:grpSpPr>
        <p:cxnSp>
          <p:nvCxnSpPr>
            <p:cNvPr id="21506" name="Gerade Verbindung mit Pfeil 21505"/>
            <p:cNvCxnSpPr/>
            <p:nvPr/>
          </p:nvCxnSpPr>
          <p:spPr>
            <a:xfrm>
              <a:off x="3347864" y="4518159"/>
              <a:ext cx="2736304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9" name="Gerade Verbindung mit Pfeil 21508"/>
            <p:cNvCxnSpPr/>
            <p:nvPr/>
          </p:nvCxnSpPr>
          <p:spPr>
            <a:xfrm>
              <a:off x="3336879" y="4518159"/>
              <a:ext cx="2736304" cy="42300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1" name="Gerade Verbindung mit Pfeil 21510"/>
            <p:cNvCxnSpPr/>
            <p:nvPr/>
          </p:nvCxnSpPr>
          <p:spPr>
            <a:xfrm>
              <a:off x="3336879" y="4518159"/>
              <a:ext cx="2736304" cy="7830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528" name="Gruppieren 21527"/>
          <p:cNvGrpSpPr/>
          <p:nvPr/>
        </p:nvGrpSpPr>
        <p:grpSpPr>
          <a:xfrm>
            <a:off x="3336879" y="4518159"/>
            <a:ext cx="4496029" cy="2056635"/>
            <a:chOff x="3336879" y="4518159"/>
            <a:chExt cx="4496029" cy="2056635"/>
          </a:xfrm>
        </p:grpSpPr>
        <p:sp>
          <p:nvSpPr>
            <p:cNvPr id="21514" name="Textfeld 21513"/>
            <p:cNvSpPr txBox="1"/>
            <p:nvPr/>
          </p:nvSpPr>
          <p:spPr>
            <a:xfrm>
              <a:off x="6104716" y="5866908"/>
              <a:ext cx="1728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solidFill>
                    <a:srgbClr val="0070C0"/>
                  </a:solidFill>
                </a:rPr>
                <a:t>8EL </a:t>
              </a:r>
              <a:r>
                <a:rPr lang="de-DE" dirty="0" smtClean="0"/>
                <a:t>(ORG)</a:t>
              </a:r>
            </a:p>
            <a:p>
              <a:endParaRPr lang="de-DE" sz="400" dirty="0" smtClean="0"/>
            </a:p>
            <a:p>
              <a:r>
                <a:rPr lang="de-DE" b="1" dirty="0" smtClean="0">
                  <a:solidFill>
                    <a:srgbClr val="0070C0"/>
                  </a:solidFill>
                </a:rPr>
                <a:t>8EF </a:t>
              </a:r>
              <a:r>
                <a:rPr lang="de-DE" dirty="0" smtClean="0"/>
                <a:t>(ORG)</a:t>
              </a:r>
              <a:endParaRPr lang="de-DE" dirty="0"/>
            </a:p>
          </p:txBody>
        </p:sp>
        <p:cxnSp>
          <p:nvCxnSpPr>
            <p:cNvPr id="21516" name="Gerade Verbindung mit Pfeil 21515"/>
            <p:cNvCxnSpPr/>
            <p:nvPr/>
          </p:nvCxnSpPr>
          <p:spPr>
            <a:xfrm>
              <a:off x="3347864" y="4518159"/>
              <a:ext cx="2736304" cy="150312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8" name="Gerade Verbindung mit Pfeil 21517"/>
            <p:cNvCxnSpPr/>
            <p:nvPr/>
          </p:nvCxnSpPr>
          <p:spPr>
            <a:xfrm>
              <a:off x="3336879" y="4909683"/>
              <a:ext cx="2747289" cy="147164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18"/>
          <p:cNvGrpSpPr/>
          <p:nvPr/>
        </p:nvGrpSpPr>
        <p:grpSpPr>
          <a:xfrm>
            <a:off x="3336879" y="3065111"/>
            <a:ext cx="2603273" cy="1844572"/>
            <a:chOff x="3336879" y="3065111"/>
            <a:chExt cx="2603273" cy="1844572"/>
          </a:xfrm>
        </p:grpSpPr>
        <p:cxnSp>
          <p:nvCxnSpPr>
            <p:cNvPr id="30" name="Gerade Verbindung mit Pfeil 29"/>
            <p:cNvCxnSpPr/>
            <p:nvPr/>
          </p:nvCxnSpPr>
          <p:spPr>
            <a:xfrm>
              <a:off x="3336879" y="4524637"/>
              <a:ext cx="2603273" cy="0"/>
            </a:xfrm>
            <a:prstGeom prst="straightConnector1">
              <a:avLst/>
            </a:prstGeom>
            <a:ln w="508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uppieren 16"/>
            <p:cNvGrpSpPr/>
            <p:nvPr/>
          </p:nvGrpSpPr>
          <p:grpSpPr>
            <a:xfrm>
              <a:off x="3347864" y="3065111"/>
              <a:ext cx="2592288" cy="1844572"/>
              <a:chOff x="3347864" y="3065111"/>
              <a:chExt cx="2592288" cy="1844572"/>
            </a:xfrm>
          </p:grpSpPr>
          <p:grpSp>
            <p:nvGrpSpPr>
              <p:cNvPr id="4" name="Gruppieren 3"/>
              <p:cNvGrpSpPr/>
              <p:nvPr/>
            </p:nvGrpSpPr>
            <p:grpSpPr>
              <a:xfrm>
                <a:off x="5076056" y="3065111"/>
                <a:ext cx="864096" cy="363889"/>
                <a:chOff x="5076056" y="3065111"/>
                <a:chExt cx="864096" cy="363889"/>
              </a:xfrm>
            </p:grpSpPr>
            <p:cxnSp>
              <p:nvCxnSpPr>
                <p:cNvPr id="3" name="Gerade Verbindung mit Pfeil 2"/>
                <p:cNvCxnSpPr/>
                <p:nvPr/>
              </p:nvCxnSpPr>
              <p:spPr>
                <a:xfrm>
                  <a:off x="5076056" y="3065111"/>
                  <a:ext cx="864096" cy="0"/>
                </a:xfrm>
                <a:prstGeom prst="straightConnector1">
                  <a:avLst/>
                </a:prstGeom>
                <a:ln w="508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Gerade Verbindung mit Pfeil 28"/>
                <p:cNvCxnSpPr/>
                <p:nvPr/>
              </p:nvCxnSpPr>
              <p:spPr>
                <a:xfrm>
                  <a:off x="5076056" y="3429000"/>
                  <a:ext cx="864096" cy="0"/>
                </a:xfrm>
                <a:prstGeom prst="straightConnector1">
                  <a:avLst/>
                </a:prstGeom>
                <a:ln w="508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/>
              <p:cNvCxnSpPr/>
              <p:nvPr/>
            </p:nvCxnSpPr>
            <p:spPr>
              <a:xfrm>
                <a:off x="3347864" y="4909683"/>
                <a:ext cx="2592288" cy="0"/>
              </a:xfrm>
              <a:prstGeom prst="straightConnector1">
                <a:avLst/>
              </a:prstGeom>
              <a:ln w="508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91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7877175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2.4 Zielklassen überarbeiten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2" y="1700808"/>
            <a:ext cx="8597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Generelles „Verhalten“ von ASV:</a:t>
            </a:r>
          </a:p>
          <a:p>
            <a:endParaRPr lang="de-D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Ist eine Zielklasse nicht vorhanden oder stimmt die Ausbildungsrichtung nicht mit der der Ausgangsklasse überein, so wird eine neue Klasse(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ngruppe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angelegt.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1" y="3789040"/>
            <a:ext cx="8597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bei der Testschule</a:t>
            </a:r>
          </a:p>
          <a:p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Klassen.xlsx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66711" y="5157192"/>
            <a:ext cx="85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Wir vergleichen später, welche Klassen erzeugt wurden.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87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2.5 Schüler der Q12 austreten 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7" name="Textfeld 1"/>
          <p:cNvSpPr txBox="1">
            <a:spLocks noChangeArrowheads="1"/>
          </p:cNvSpPr>
          <p:nvPr/>
        </p:nvSpPr>
        <p:spPr bwMode="auto">
          <a:xfrm>
            <a:off x="370889" y="3284984"/>
            <a:ext cx="85977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ASV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Schüler mit Austrittsdatum im aktuellen Schuljahr werden nicht in das folgende Schuljahr übernommen.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Man setzt für alle Absolventen das Austritts-datum heuer zum Beispiel auf den 27. Juni 2014.</a:t>
            </a:r>
            <a:endParaRPr lang="de-DE" altLang="de-DE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13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3" y="5589240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Dies geschieht am einfachsten mit einer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Sammeländerung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6712" y="1844824"/>
            <a:ext cx="852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</a:p>
          <a:p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ie 11Q und die 12Q haben die gleiche Zielklasse 12Q.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3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2.5 Schüler der Q12 austreten 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7" name="Textfeld 1"/>
          <p:cNvSpPr txBox="1">
            <a:spLocks noChangeArrowheads="1"/>
          </p:cNvSpPr>
          <p:nvPr/>
        </p:nvSpPr>
        <p:spPr bwMode="auto">
          <a:xfrm>
            <a:off x="366713" y="1916832"/>
            <a:ext cx="85977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2.4: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Setzen Sie bei allen 12Q-Schülern, die noch kein Austritts-Datum haben, dieses auf 27. Juni 2014 und den Abschluss auf A (Allgemeine Hochschulreife)!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14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66713" y="4221088"/>
            <a:ext cx="8237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http://www.asv.bayern.de/wiki/sammelaenderungen/start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66713" y="5229200"/>
            <a:ext cx="816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Verwaltung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Sammeländerung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65" y="1663423"/>
            <a:ext cx="8870678" cy="3705473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2.5 Schüler der Q12 austreten 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15</a:t>
            </a:fld>
            <a:endParaRPr lang="de-DE" dirty="0"/>
          </a:p>
        </p:txBody>
      </p:sp>
      <p:grpSp>
        <p:nvGrpSpPr>
          <p:cNvPr id="21" name="Gruppieren 20"/>
          <p:cNvGrpSpPr/>
          <p:nvPr/>
        </p:nvGrpSpPr>
        <p:grpSpPr>
          <a:xfrm>
            <a:off x="6946467" y="3357389"/>
            <a:ext cx="1925011" cy="1674768"/>
            <a:chOff x="6417806" y="2996952"/>
            <a:chExt cx="1925011" cy="1674768"/>
          </a:xfrm>
        </p:grpSpPr>
        <p:cxnSp>
          <p:nvCxnSpPr>
            <p:cNvPr id="18" name="Gerade Verbindung mit Pfeil 17"/>
            <p:cNvCxnSpPr/>
            <p:nvPr/>
          </p:nvCxnSpPr>
          <p:spPr>
            <a:xfrm flipV="1">
              <a:off x="7380312" y="2996952"/>
              <a:ext cx="0" cy="130543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feld 18"/>
            <p:cNvSpPr txBox="1"/>
            <p:nvPr/>
          </p:nvSpPr>
          <p:spPr>
            <a:xfrm>
              <a:off x="6417806" y="4302388"/>
              <a:ext cx="1925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Bereich Schüler</a:t>
              </a:r>
              <a:endParaRPr lang="de-D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317559" y="2204864"/>
            <a:ext cx="6359457" cy="890976"/>
            <a:chOff x="317559" y="2204864"/>
            <a:chExt cx="5982633" cy="890976"/>
          </a:xfrm>
        </p:grpSpPr>
        <p:sp>
          <p:nvSpPr>
            <p:cNvPr id="22" name="Rechteck 21"/>
            <p:cNvSpPr/>
            <p:nvPr/>
          </p:nvSpPr>
          <p:spPr>
            <a:xfrm>
              <a:off x="317559" y="2204864"/>
              <a:ext cx="5982633" cy="50405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467544" y="2634175"/>
              <a:ext cx="4536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Name und Beschreibung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294704" y="3153409"/>
            <a:ext cx="6005488" cy="1072923"/>
            <a:chOff x="366712" y="3284984"/>
            <a:chExt cx="6005488" cy="1072923"/>
          </a:xfrm>
        </p:grpSpPr>
        <p:sp>
          <p:nvSpPr>
            <p:cNvPr id="25" name="Rechteck 24"/>
            <p:cNvSpPr/>
            <p:nvPr/>
          </p:nvSpPr>
          <p:spPr>
            <a:xfrm>
              <a:off x="366712" y="3284984"/>
              <a:ext cx="6005488" cy="419607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366713" y="3896242"/>
              <a:ext cx="571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Änderungen formulieren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4629596" y="5116357"/>
            <a:ext cx="4279668" cy="1303880"/>
            <a:chOff x="4367965" y="5260373"/>
            <a:chExt cx="4279668" cy="1303880"/>
          </a:xfrm>
        </p:grpSpPr>
        <p:sp>
          <p:nvSpPr>
            <p:cNvPr id="29" name="Rechteck 28"/>
            <p:cNvSpPr/>
            <p:nvPr/>
          </p:nvSpPr>
          <p:spPr>
            <a:xfrm>
              <a:off x="4483158" y="5260373"/>
              <a:ext cx="1932227" cy="247898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4367965" y="5733256"/>
              <a:ext cx="42796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Zum nächsten Schritt: Noch keine endgültige Ausführung</a:t>
              </a:r>
              <a:endPara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265353" y="4325397"/>
            <a:ext cx="3816423" cy="1829817"/>
            <a:chOff x="179513" y="4365104"/>
            <a:chExt cx="3816423" cy="1829817"/>
          </a:xfrm>
        </p:grpSpPr>
        <p:sp>
          <p:nvSpPr>
            <p:cNvPr id="4" name="Textfeld 3"/>
            <p:cNvSpPr txBox="1"/>
            <p:nvPr/>
          </p:nvSpPr>
          <p:spPr>
            <a:xfrm>
              <a:off x="179513" y="5733256"/>
              <a:ext cx="27363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Name, Vorname</a:t>
              </a:r>
              <a:endPara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hteck 4"/>
            <p:cNvSpPr/>
            <p:nvPr/>
          </p:nvSpPr>
          <p:spPr>
            <a:xfrm>
              <a:off x="253165" y="4365104"/>
              <a:ext cx="3742771" cy="792088"/>
            </a:xfrm>
            <a:prstGeom prst="rect">
              <a:avLst/>
            </a:prstGeom>
            <a:noFill/>
            <a:ln w="444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98205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2.5 Schüler der Q12 austreten 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16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6868469" cy="4104456"/>
          </a:xfrm>
          <a:prstGeom prst="rect">
            <a:avLst/>
          </a:prstGeom>
        </p:spPr>
      </p:pic>
      <p:grpSp>
        <p:nvGrpSpPr>
          <p:cNvPr id="17" name="Gruppieren 16"/>
          <p:cNvGrpSpPr/>
          <p:nvPr/>
        </p:nvGrpSpPr>
        <p:grpSpPr>
          <a:xfrm>
            <a:off x="786020" y="1698625"/>
            <a:ext cx="8106460" cy="2738487"/>
            <a:chOff x="786020" y="1698625"/>
            <a:chExt cx="8106460" cy="2738487"/>
          </a:xfrm>
        </p:grpSpPr>
        <p:sp>
          <p:nvSpPr>
            <p:cNvPr id="14" name="Rechteck 13"/>
            <p:cNvSpPr/>
            <p:nvPr/>
          </p:nvSpPr>
          <p:spPr>
            <a:xfrm>
              <a:off x="786020" y="2348880"/>
              <a:ext cx="2088232" cy="2088232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3995936" y="1698625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Klasse und Schüler auswählen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3635898" y="5466006"/>
            <a:ext cx="5469550" cy="944938"/>
            <a:chOff x="3635898" y="5466006"/>
            <a:chExt cx="5469550" cy="944938"/>
          </a:xfrm>
        </p:grpSpPr>
        <p:sp>
          <p:nvSpPr>
            <p:cNvPr id="23" name="Rechteck 22"/>
            <p:cNvSpPr/>
            <p:nvPr/>
          </p:nvSpPr>
          <p:spPr>
            <a:xfrm>
              <a:off x="3749468" y="5466006"/>
              <a:ext cx="3198796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3635898" y="5949279"/>
              <a:ext cx="5469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Änderungen werden übernommen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492317" y="2348880"/>
            <a:ext cx="8271689" cy="3401888"/>
            <a:chOff x="492317" y="2348880"/>
            <a:chExt cx="8271689" cy="3401888"/>
          </a:xfrm>
        </p:grpSpPr>
        <p:sp>
          <p:nvSpPr>
            <p:cNvPr id="16" name="Rechteck 15"/>
            <p:cNvSpPr/>
            <p:nvPr/>
          </p:nvSpPr>
          <p:spPr>
            <a:xfrm>
              <a:off x="492317" y="5466006"/>
              <a:ext cx="3143580" cy="284762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" name="Gruppieren 17"/>
            <p:cNvGrpSpPr/>
            <p:nvPr/>
          </p:nvGrpSpPr>
          <p:grpSpPr>
            <a:xfrm>
              <a:off x="2874252" y="2348880"/>
              <a:ext cx="5889754" cy="2622925"/>
              <a:chOff x="2874252" y="2348880"/>
              <a:chExt cx="5889754" cy="2622925"/>
            </a:xfrm>
          </p:grpSpPr>
          <p:sp>
            <p:nvSpPr>
              <p:cNvPr id="4" name="Rechteck 3"/>
              <p:cNvSpPr/>
              <p:nvPr/>
            </p:nvSpPr>
            <p:spPr>
              <a:xfrm>
                <a:off x="2874252" y="2348880"/>
                <a:ext cx="4146020" cy="2088232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" name="Textfeld 4"/>
              <p:cNvSpPr txBox="1"/>
              <p:nvPr/>
            </p:nvSpPr>
            <p:spPr>
              <a:xfrm>
                <a:off x="4011478" y="4510140"/>
                <a:ext cx="47525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Änderungen werden angezeigt</a:t>
                </a:r>
                <a:endParaRPr lang="de-DE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Gruppieren 29"/>
          <p:cNvGrpSpPr/>
          <p:nvPr/>
        </p:nvGrpSpPr>
        <p:grpSpPr>
          <a:xfrm>
            <a:off x="467544" y="2348880"/>
            <a:ext cx="3049109" cy="3116669"/>
            <a:chOff x="467544" y="2348880"/>
            <a:chExt cx="3049109" cy="3116669"/>
          </a:xfrm>
        </p:grpSpPr>
        <p:sp>
          <p:nvSpPr>
            <p:cNvPr id="21" name="Rechteck 20"/>
            <p:cNvSpPr/>
            <p:nvPr/>
          </p:nvSpPr>
          <p:spPr>
            <a:xfrm>
              <a:off x="492317" y="2348880"/>
              <a:ext cx="293703" cy="208823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467544" y="4673918"/>
              <a:ext cx="1080120" cy="240236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492317" y="5003884"/>
              <a:ext cx="30243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Markieren</a:t>
              </a:r>
              <a:endPara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762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2.6 Neues Schuljahr einrichten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17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66713" y="2276872"/>
            <a:ext cx="8525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Nach Abschluss dieser Vorarbeiten: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Datensicherung!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Neues Schuljahr einrichten</a:t>
            </a:r>
          </a:p>
          <a:p>
            <a:endParaRPr lang="de-DE" sz="1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Datensicherung!</a:t>
            </a:r>
            <a:endParaRPr lang="de-DE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hlinkClick r:id="rId3"/>
          </p:cNvPr>
          <p:cNvSpPr txBox="1"/>
          <p:nvPr/>
        </p:nvSpPr>
        <p:spPr>
          <a:xfrm>
            <a:off x="107504" y="5445224"/>
            <a:ext cx="891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www.asv.bayern.de/wiki/unterrichtsplanung/gy_neues_schuljahr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4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2.6 Neues Schuljahr einrichten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18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916832"/>
            <a:ext cx="852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2.5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Richten Sie das neue Schuljahr ein!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66712" y="3284984"/>
            <a:ext cx="85257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Verwaltung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Neues Schuljahr einrichten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Wesentliche Dinge sind voreingestellt.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Sollte Ihre Schule nicht mehr im Auswahlfeld erscheinen, wurde das neue Schuljahr bereits angelegt.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3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2.6 Neues Schuljahr einrichten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19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2" y="1673462"/>
            <a:ext cx="6377849" cy="467708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732240" y="1698625"/>
            <a:ext cx="2160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können verschiedene Optionen ausgewählt werden 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(vgl.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Daten der Qualifikations- </a:t>
            </a:r>
            <a:r>
              <a:rPr lang="de-DE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werden in jedem Fall übernommen.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5292080" y="5013176"/>
            <a:ext cx="1440160" cy="1440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3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1268413"/>
            <a:ext cx="7877175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Inhalt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292" name="Textfeld 7"/>
          <p:cNvSpPr txBox="1">
            <a:spLocks noChangeArrowheads="1"/>
          </p:cNvSpPr>
          <p:nvPr/>
        </p:nvSpPr>
        <p:spPr bwMode="auto">
          <a:xfrm>
            <a:off x="665163" y="2204864"/>
            <a:ext cx="73437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3" action="ppaction://hlinksldjump"/>
              </a:rPr>
              <a:t>Dokumentation</a:t>
            </a:r>
            <a:endParaRPr lang="de-DE" altLang="de-DE" sz="3200" dirty="0" smtClean="0">
              <a:hlinkClick r:id="rId4" action="ppaction://hlinksldjump"/>
            </a:endParaRP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5" action="ppaction://hlinksldjump"/>
              </a:rPr>
              <a:t>Anlegen </a:t>
            </a:r>
            <a:r>
              <a:rPr lang="de-DE" altLang="de-DE" sz="3200" dirty="0">
                <a:hlinkClick r:id="rId5" action="ppaction://hlinksldjump"/>
              </a:rPr>
              <a:t>eines neuen Schuljahres</a:t>
            </a:r>
            <a:endParaRPr lang="de-DE" altLang="de-DE" sz="3200" dirty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>
                <a:hlinkClick r:id="rId6" action="ppaction://hlinksldjump"/>
              </a:rPr>
              <a:t>Erfassen neuer </a:t>
            </a:r>
            <a:r>
              <a:rPr lang="de-DE" altLang="de-DE" sz="3200" dirty="0" smtClean="0">
                <a:hlinkClick r:id="rId6" action="ppaction://hlinksldjump"/>
              </a:rPr>
              <a:t>Schüler</a:t>
            </a:r>
            <a:endParaRPr lang="de-DE" altLang="de-DE" sz="3200" dirty="0" smtClean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7" action="ppaction://hlinksldjump"/>
              </a:rPr>
              <a:t>Klassenzuordnung</a:t>
            </a:r>
            <a:endParaRPr lang="de-DE" altLang="de-DE" sz="3200" dirty="0" smtClean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8" action="ppaction://hlinksldjump"/>
              </a:rPr>
              <a:t>Fächerzuordnung</a:t>
            </a:r>
            <a:endParaRPr lang="de-DE" altLang="de-DE" sz="3200" dirty="0" smtClean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9" action="ppaction://hlinksldjump"/>
              </a:rPr>
              <a:t>Lehrerdaten bearbeiten</a:t>
            </a:r>
            <a:endParaRPr lang="de-DE" altLang="de-DE" sz="3200" dirty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10" action="ppaction://hlinksldjump"/>
              </a:rPr>
              <a:t>Grundlegendes zur UP</a:t>
            </a:r>
            <a:endParaRPr lang="de-DE" altLang="de-DE" sz="3200" dirty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de-DE" altLang="de-DE" sz="3200" dirty="0" smtClean="0">
                <a:hlinkClick r:id="rId11" action="ppaction://hlinksldjump"/>
              </a:rPr>
              <a:t>Durchführung der UP</a:t>
            </a:r>
            <a:endParaRPr lang="de-DE" altLang="de-DE" sz="320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36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2.6 Neues Schuljahr einrichten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556792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Nachdem Sie den Button „Neues Schuljahr einrichten“ gedrückt haben, erscheint die Meldung: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6" y="2674023"/>
            <a:ext cx="8626297" cy="183509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4728170"/>
            <a:ext cx="3810000" cy="158115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33" y="4860379"/>
            <a:ext cx="54197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9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2.6 Neues Schuljahr einrichten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916832"/>
            <a:ext cx="85257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2.6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Schalten Sie in das Schuljahre 2014/15 um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Überzeugen Sie sich, dass Schüler, Lehrer etc. existieren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Überprüfen Sie die neuen Klassen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6e 	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 	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8e 	</a:t>
            </a:r>
            <a: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program"/>
              </a:rPr>
              <a:t>Klassen.xlsx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907704" y="3912274"/>
            <a:ext cx="6984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(neu angelegte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Regelklasse mit 2 Kl.-Gruppen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!?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(neu angelegte Organisationsklasse)</a:t>
            </a:r>
          </a:p>
          <a:p>
            <a:pPr marL="0" lvl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(neu angelegte Organisationsklasse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797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7877175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2.7 Nacharbeiten im Planungsjahr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22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1667" y="1916832"/>
            <a:ext cx="87849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neuen Schuljahr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Neue Schüler werden im neuen Schuljahr erfasst.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Klassen überarbeiten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Matrix überarbeiten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Schüler ggf. den Klassen neu zuordnen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Fächerwahl der Schüler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 Ende werden den restlichen Unterrichtselementen Schüler zugeordnet.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724128" y="5933635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99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 Erfassen neuer Schüler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23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66713" y="1916832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Neue Schüler für das kommende Schuljahr müssen im Schuljahr 2014/15 eingegeben werden.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66713" y="2996952"/>
            <a:ext cx="8381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Das kann auf eine der folgenden Arten durchgeführt werden: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66713" y="3717032"/>
            <a:ext cx="852576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Eingabe in ASV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wobei jeder Schüler sofort in ASD gesucht und bei Bedarf neu angelegt wird.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Dieses Jahr einmalig: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Eingabe in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WinSD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Export aus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WinSD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Import in ASV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kompliziert und deshalb fehleranfällig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empfohlen</a:t>
            </a:r>
            <a:endParaRPr lang="de-DE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1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24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72181" y="1712076"/>
            <a:ext cx="2520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 Altverfahren 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WinSV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gab es eine Maske, die mit Daten vorbelegt werden konnte.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630" y="1702801"/>
            <a:ext cx="6038850" cy="416242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72181" y="436510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ASV ist das Verfahren ganz ähnlich.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5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66713" y="1949931"/>
            <a:ext cx="8525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Neuaufnahmemaske kann bereits im aktuellen Schuljahr erstellt werden, bevor das neue Schuljahr eingerichtet wird.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6713" y="3429000"/>
            <a:ext cx="8525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Das Erstellen der Neuaufnahmemaske wurde bei der Fortbildung für Sekretärinnen am 9. April 2014 ausführlich behandelt.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Deshalb hier nur ein kurzer Überblick.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7" y="3672987"/>
            <a:ext cx="8653723" cy="2333111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26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79513" y="1628800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3.1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Öffnen Sie Modul „Neuaufnahme für Schüler/Vorbesetzung“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Verwaltung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Neuaufnahme – Designmodus</a:t>
            </a:r>
          </a:p>
          <a:p>
            <a:endParaRPr lang="de-DE" sz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Geben Sie einen Namen für die Maske ein: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Aufnahme 5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259632" y="4049929"/>
            <a:ext cx="2952328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3" name="Gruppieren 12"/>
          <p:cNvGrpSpPr/>
          <p:nvPr/>
        </p:nvGrpSpPr>
        <p:grpSpPr>
          <a:xfrm>
            <a:off x="467544" y="3918247"/>
            <a:ext cx="1584176" cy="1152128"/>
            <a:chOff x="467544" y="4149080"/>
            <a:chExt cx="1584176" cy="1152128"/>
          </a:xfrm>
        </p:grpSpPr>
        <p:sp>
          <p:nvSpPr>
            <p:cNvPr id="10" name="Textfeld 9"/>
            <p:cNvSpPr txBox="1"/>
            <p:nvPr/>
          </p:nvSpPr>
          <p:spPr>
            <a:xfrm>
              <a:off x="467544" y="4839543"/>
              <a:ext cx="1584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Speichern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Gerade Verbindung mit Pfeil 11"/>
            <p:cNvCxnSpPr/>
            <p:nvPr/>
          </p:nvCxnSpPr>
          <p:spPr>
            <a:xfrm flipH="1" flipV="1">
              <a:off x="539552" y="4149080"/>
              <a:ext cx="720080" cy="69046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ieren 14"/>
          <p:cNvGrpSpPr/>
          <p:nvPr/>
        </p:nvGrpSpPr>
        <p:grpSpPr>
          <a:xfrm>
            <a:off x="435654" y="4157941"/>
            <a:ext cx="8456826" cy="2339982"/>
            <a:chOff x="435654" y="4157941"/>
            <a:chExt cx="8456826" cy="2339982"/>
          </a:xfrm>
        </p:grpSpPr>
        <p:sp>
          <p:nvSpPr>
            <p:cNvPr id="14" name="Textfeld 13"/>
            <p:cNvSpPr txBox="1"/>
            <p:nvPr/>
          </p:nvSpPr>
          <p:spPr>
            <a:xfrm>
              <a:off x="435654" y="6036258"/>
              <a:ext cx="8456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Wechseln Sie auf den Reiter „Design“ 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Gerade Verbindung mit Pfeil 10"/>
            <p:cNvCxnSpPr>
              <a:stCxn id="5" idx="2"/>
            </p:cNvCxnSpPr>
            <p:nvPr/>
          </p:nvCxnSpPr>
          <p:spPr>
            <a:xfrm flipV="1">
              <a:off x="4649709" y="4157941"/>
              <a:ext cx="2874619" cy="1848157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0919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34" y="1700808"/>
            <a:ext cx="8208912" cy="3129408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27</a:t>
            </a:fld>
            <a:endParaRPr lang="de-DE" dirty="0"/>
          </a:p>
        </p:txBody>
      </p:sp>
      <p:grpSp>
        <p:nvGrpSpPr>
          <p:cNvPr id="21" name="Gruppieren 20"/>
          <p:cNvGrpSpPr/>
          <p:nvPr/>
        </p:nvGrpSpPr>
        <p:grpSpPr>
          <a:xfrm>
            <a:off x="366713" y="2163300"/>
            <a:ext cx="8525767" cy="3524810"/>
            <a:chOff x="366713" y="2472348"/>
            <a:chExt cx="8525767" cy="3524810"/>
          </a:xfrm>
        </p:grpSpPr>
        <p:sp>
          <p:nvSpPr>
            <p:cNvPr id="10" name="Textfeld 9"/>
            <p:cNvSpPr txBox="1"/>
            <p:nvPr/>
          </p:nvSpPr>
          <p:spPr>
            <a:xfrm>
              <a:off x="4557588" y="5166161"/>
              <a:ext cx="43348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Doppelklick auf ein Datenfeld fügt dieses auf das Blatt ein.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ruppieren 19"/>
            <p:cNvGrpSpPr/>
            <p:nvPr/>
          </p:nvGrpSpPr>
          <p:grpSpPr>
            <a:xfrm>
              <a:off x="366713" y="2472348"/>
              <a:ext cx="8093719" cy="1748740"/>
              <a:chOff x="366713" y="2472348"/>
              <a:chExt cx="8093719" cy="1748740"/>
            </a:xfrm>
          </p:grpSpPr>
          <p:sp>
            <p:nvSpPr>
              <p:cNvPr id="11" name="Rechteck 10"/>
              <p:cNvSpPr/>
              <p:nvPr/>
            </p:nvSpPr>
            <p:spPr>
              <a:xfrm>
                <a:off x="366713" y="2472348"/>
                <a:ext cx="6221510" cy="108931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Rechteck 11"/>
              <p:cNvSpPr/>
              <p:nvPr/>
            </p:nvSpPr>
            <p:spPr>
              <a:xfrm>
                <a:off x="6968058" y="3933056"/>
                <a:ext cx="1492374" cy="28803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9" name="Gruppieren 18"/>
          <p:cNvGrpSpPr/>
          <p:nvPr/>
        </p:nvGrpSpPr>
        <p:grpSpPr>
          <a:xfrm>
            <a:off x="258238" y="2297654"/>
            <a:ext cx="6208119" cy="3354557"/>
            <a:chOff x="258238" y="2602810"/>
            <a:chExt cx="6208119" cy="3354557"/>
          </a:xfrm>
        </p:grpSpPr>
        <p:sp>
          <p:nvSpPr>
            <p:cNvPr id="13" name="Rechteck 12"/>
            <p:cNvSpPr/>
            <p:nvPr/>
          </p:nvSpPr>
          <p:spPr>
            <a:xfrm>
              <a:off x="1011274" y="2602810"/>
              <a:ext cx="2415227" cy="216024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4431020" y="2602810"/>
              <a:ext cx="2013189" cy="216024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1403648" y="3251326"/>
              <a:ext cx="2880320" cy="216024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58238" y="5126370"/>
              <a:ext cx="3600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Vorbesetzung möglich:</a:t>
              </a:r>
            </a:p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Wert eingeben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4810173" y="3017006"/>
              <a:ext cx="1656184" cy="234319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179512" y="5733256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Basisdaten (Name …) müssen beim Erfassen des Schülers eingegeben werden.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1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28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73609" y="2870760"/>
            <a:ext cx="3773239" cy="3698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Geburtsland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gf. Zuzugsdatum, -art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Muttersprache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Staatsangehörigkeit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Religionszugehörigkeit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Rel.-Unterricht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Einschulungsdatum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Eignung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355977" y="2924944"/>
            <a:ext cx="4680520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Übertrittszeugnis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von Jahr...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Übertritt von Schule ...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Anmeldung an der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Besuchte Jahrgangsstufe </a:t>
            </a:r>
            <a:endParaRPr lang="de-DE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Eintritt in Jahrgangsstufe </a:t>
            </a:r>
            <a:endParaRPr lang="de-DE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Schulbesuch am Stichtag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Adressdaten Erz.-Berechtigter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(Adressdaten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weiterer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E.-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66713" y="2463279"/>
            <a:ext cx="8525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Pflichtfelder</a:t>
            </a:r>
            <a:endParaRPr lang="de-DE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6713" y="1772816"/>
            <a:ext cx="8669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Gewisse Schülerdaten müssen unbedingt eingegeben werden: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4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3.1 Neuaufnahmemaske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29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4" y="1696781"/>
            <a:ext cx="85257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</a:p>
          <a:p>
            <a:endParaRPr lang="de-D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Felder für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eitere Kommunikationsdaten wie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E-Mail-Adressen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Mobiltelefon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Fax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önnen in der Maske nicht angelegt werden!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3" y="4509120"/>
            <a:ext cx="8597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Abhilfe:</a:t>
            </a:r>
          </a:p>
          <a:p>
            <a:endParaRPr lang="de-DE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wählt bei der Eingabe der neuen Schüler im Modul Schüler den gerade aufgenommen Schüler aus und gibt diese Daten direkt ein – evtl. Modul aushängen.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4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98420" y="1001724"/>
            <a:ext cx="7877175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1. Dokumentation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292" name="Textfeld 7"/>
          <p:cNvSpPr txBox="1">
            <a:spLocks noChangeArrowheads="1"/>
          </p:cNvSpPr>
          <p:nvPr/>
        </p:nvSpPr>
        <p:spPr bwMode="auto">
          <a:xfrm>
            <a:off x="0" y="1916832"/>
            <a:ext cx="9144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Anleitung zur UP findet man im Wiki: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www.asv.bayern.de/wiki/unterrichtsplanung/start</a:t>
            </a:r>
            <a:endParaRPr lang="de-DE" alt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bzw.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www.asv.bayern.de/wiki/unterrichtsplanung/gy_aktuell_downloads</a:t>
            </a: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79512" y="4509120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 in der Datei: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UP-Version von GY.pdf     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(in der Datei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UP-Fortb.zip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smtClean="0">
                <a:latin typeface="Arial" panose="020B0604020202020204" pitchFamily="34" charset="0"/>
                <a:cs typeface="Arial" panose="020B0604020202020204" pitchFamily="34" charset="0"/>
              </a:rPr>
              <a:t>im Klassenordner)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56176" y="580526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89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3.2 Neuaufnahme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30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66713" y="2319263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Schüler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Neuaufnahme - Erfassungsmodus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47" y="3270945"/>
            <a:ext cx="3962400" cy="3086100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2351360" y="3612709"/>
            <a:ext cx="6264696" cy="461665"/>
            <a:chOff x="2339752" y="2848450"/>
            <a:chExt cx="6264696" cy="461665"/>
          </a:xfrm>
        </p:grpSpPr>
        <p:sp>
          <p:nvSpPr>
            <p:cNvPr id="4" name="Textfeld 3"/>
            <p:cNvSpPr txBox="1"/>
            <p:nvPr/>
          </p:nvSpPr>
          <p:spPr>
            <a:xfrm>
              <a:off x="4788024" y="2848450"/>
              <a:ext cx="3816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Werte vorbesetzt</a:t>
              </a:r>
            </a:p>
          </p:txBody>
        </p:sp>
        <p:cxnSp>
          <p:nvCxnSpPr>
            <p:cNvPr id="10" name="Gerade Verbindung mit Pfeil 9"/>
            <p:cNvCxnSpPr>
              <a:stCxn id="4" idx="1"/>
            </p:cNvCxnSpPr>
            <p:nvPr/>
          </p:nvCxnSpPr>
          <p:spPr>
            <a:xfrm flipH="1">
              <a:off x="3635896" y="3079283"/>
              <a:ext cx="1152128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hteck 11"/>
            <p:cNvSpPr/>
            <p:nvPr/>
          </p:nvSpPr>
          <p:spPr>
            <a:xfrm>
              <a:off x="2339752" y="2848450"/>
              <a:ext cx="1152128" cy="461665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/>
          <p:cNvSpPr txBox="1"/>
          <p:nvPr/>
        </p:nvSpPr>
        <p:spPr>
          <a:xfrm>
            <a:off x="4799632" y="4204245"/>
            <a:ext cx="38884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Vorsicht:</a:t>
            </a:r>
          </a:p>
          <a:p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Vorher auf Schuljahr 2014/15 umschalten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2783408" y="5589240"/>
            <a:ext cx="5904656" cy="651554"/>
            <a:chOff x="2639392" y="4813995"/>
            <a:chExt cx="5904656" cy="651554"/>
          </a:xfrm>
        </p:grpSpPr>
        <p:sp>
          <p:nvSpPr>
            <p:cNvPr id="5" name="Textfeld 4"/>
            <p:cNvSpPr txBox="1"/>
            <p:nvPr/>
          </p:nvSpPr>
          <p:spPr>
            <a:xfrm>
              <a:off x="4655616" y="5003884"/>
              <a:ext cx="3888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Maske auswählen</a:t>
              </a:r>
              <a:endPara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Gerade Verbindung mit Pfeil 12"/>
            <p:cNvCxnSpPr>
              <a:stCxn id="5" idx="1"/>
            </p:cNvCxnSpPr>
            <p:nvPr/>
          </p:nvCxnSpPr>
          <p:spPr>
            <a:xfrm flipH="1" flipV="1">
              <a:off x="2639392" y="4813995"/>
              <a:ext cx="2016224" cy="42072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353236" y="1675992"/>
            <a:ext cx="8525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3.2 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Erfassen Sie neue Schüler</a:t>
            </a:r>
            <a:endParaRPr lang="de-D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64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3.2 Neuaufnahme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31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" y="1698625"/>
            <a:ext cx="8165727" cy="4729947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539552" y="2492896"/>
            <a:ext cx="5832648" cy="1973833"/>
            <a:chOff x="539552" y="2492896"/>
            <a:chExt cx="5832648" cy="1973833"/>
          </a:xfrm>
        </p:grpSpPr>
        <p:sp>
          <p:nvSpPr>
            <p:cNvPr id="4" name="Textfeld 3"/>
            <p:cNvSpPr txBox="1"/>
            <p:nvPr/>
          </p:nvSpPr>
          <p:spPr>
            <a:xfrm>
              <a:off x="2843808" y="4005064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Neuer Datensatz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Gerade Verbindung mit Pfeil 11"/>
            <p:cNvCxnSpPr/>
            <p:nvPr/>
          </p:nvCxnSpPr>
          <p:spPr>
            <a:xfrm flipH="1" flipV="1">
              <a:off x="539552" y="2492896"/>
              <a:ext cx="2304256" cy="151216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763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3" y="1719814"/>
            <a:ext cx="6514511" cy="4537400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3.2 Neuaufnahme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32</a:t>
            </a:fld>
            <a:endParaRPr lang="de-DE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366713" y="1861373"/>
            <a:ext cx="8580427" cy="830997"/>
            <a:chOff x="366713" y="1861373"/>
            <a:chExt cx="8580427" cy="830997"/>
          </a:xfrm>
        </p:grpSpPr>
        <p:sp>
          <p:nvSpPr>
            <p:cNvPr id="2" name="Textfeld 1"/>
            <p:cNvSpPr txBox="1"/>
            <p:nvPr/>
          </p:nvSpPr>
          <p:spPr>
            <a:xfrm>
              <a:off x="6714892" y="1861373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Grunddaten eingeben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366713" y="1916832"/>
              <a:ext cx="6221511" cy="7200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6084168" y="2699364"/>
            <a:ext cx="2862972" cy="461665"/>
            <a:chOff x="6084168" y="2967335"/>
            <a:chExt cx="2862972" cy="461665"/>
          </a:xfrm>
        </p:grpSpPr>
        <p:sp>
          <p:nvSpPr>
            <p:cNvPr id="16" name="Textfeld 15"/>
            <p:cNvSpPr txBox="1"/>
            <p:nvPr/>
          </p:nvSpPr>
          <p:spPr>
            <a:xfrm>
              <a:off x="6714892" y="2967335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Suche starten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Gerade Verbindung mit Pfeil 17"/>
            <p:cNvCxnSpPr>
              <a:stCxn id="16" idx="1"/>
            </p:cNvCxnSpPr>
            <p:nvPr/>
          </p:nvCxnSpPr>
          <p:spPr>
            <a:xfrm flipH="1" flipV="1">
              <a:off x="6084168" y="3068960"/>
              <a:ext cx="630724" cy="12920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ieren 20"/>
          <p:cNvGrpSpPr/>
          <p:nvPr/>
        </p:nvGrpSpPr>
        <p:grpSpPr>
          <a:xfrm>
            <a:off x="1835696" y="3297470"/>
            <a:ext cx="7200800" cy="1343025"/>
            <a:chOff x="1835696" y="3297470"/>
            <a:chExt cx="7200800" cy="1343025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3297470"/>
              <a:ext cx="2552700" cy="1343025"/>
            </a:xfrm>
            <a:prstGeom prst="rect">
              <a:avLst/>
            </a:prstGeom>
          </p:spPr>
        </p:pic>
        <p:grpSp>
          <p:nvGrpSpPr>
            <p:cNvPr id="14" name="Gruppieren 13"/>
            <p:cNvGrpSpPr/>
            <p:nvPr/>
          </p:nvGrpSpPr>
          <p:grpSpPr>
            <a:xfrm>
              <a:off x="4283968" y="3573016"/>
              <a:ext cx="4752528" cy="830997"/>
              <a:chOff x="4283968" y="3573016"/>
              <a:chExt cx="4752528" cy="830997"/>
            </a:xfrm>
          </p:grpSpPr>
          <p:sp>
            <p:nvSpPr>
              <p:cNvPr id="4" name="Textfeld 3"/>
              <p:cNvSpPr txBox="1"/>
              <p:nvPr/>
            </p:nvSpPr>
            <p:spPr>
              <a:xfrm>
                <a:off x="6804248" y="3573016"/>
                <a:ext cx="22322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Anmelden </a:t>
                </a:r>
              </a:p>
              <a:p>
                <a:r>
                  <a:rPr lang="de-DE" sz="24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 ZSS</a:t>
                </a:r>
                <a:endParaRPr lang="de-DE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Gerade Verbindung mit Pfeil 11"/>
              <p:cNvCxnSpPr/>
              <p:nvPr/>
            </p:nvCxnSpPr>
            <p:spPr>
              <a:xfrm flipH="1">
                <a:off x="4283968" y="3968984"/>
                <a:ext cx="2441998" cy="0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4" name="Grafik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" y="4725144"/>
            <a:ext cx="588645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9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749770"/>
            <a:ext cx="6848475" cy="4391025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3.2 Neuaufnahme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33</a:t>
            </a:fld>
            <a:endParaRPr lang="de-DE" dirty="0"/>
          </a:p>
        </p:txBody>
      </p:sp>
      <p:grpSp>
        <p:nvGrpSpPr>
          <p:cNvPr id="23" name="Gruppieren 22"/>
          <p:cNvGrpSpPr/>
          <p:nvPr/>
        </p:nvGrpSpPr>
        <p:grpSpPr>
          <a:xfrm>
            <a:off x="4629596" y="4437112"/>
            <a:ext cx="4471481" cy="830997"/>
            <a:chOff x="4139952" y="4293096"/>
            <a:chExt cx="4471481" cy="830997"/>
          </a:xfrm>
        </p:grpSpPr>
        <p:sp>
          <p:nvSpPr>
            <p:cNvPr id="20" name="Textfeld 19"/>
            <p:cNvSpPr txBox="1"/>
            <p:nvPr/>
          </p:nvSpPr>
          <p:spPr>
            <a:xfrm>
              <a:off x="6714892" y="4293096"/>
              <a:ext cx="18965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Schüler neu anlegen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Gerade Verbindung mit Pfeil 21"/>
            <p:cNvCxnSpPr>
              <a:stCxn id="20" idx="1"/>
            </p:cNvCxnSpPr>
            <p:nvPr/>
          </p:nvCxnSpPr>
          <p:spPr>
            <a:xfrm flipH="1">
              <a:off x="4139952" y="4708595"/>
              <a:ext cx="2574940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50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48" y="1765345"/>
            <a:ext cx="5143500" cy="1590675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3.2 Neuaufnahme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34</a:t>
            </a:fld>
            <a:endParaRPr lang="de-DE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2143210" y="1628800"/>
            <a:ext cx="6605254" cy="1938992"/>
            <a:chOff x="2123728" y="1669025"/>
            <a:chExt cx="6605254" cy="1938992"/>
          </a:xfrm>
        </p:grpSpPr>
        <p:sp>
          <p:nvSpPr>
            <p:cNvPr id="2" name="Textfeld 1"/>
            <p:cNvSpPr txBox="1"/>
            <p:nvPr/>
          </p:nvSpPr>
          <p:spPr>
            <a:xfrm>
              <a:off x="5652120" y="1669025"/>
              <a:ext cx="307686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Klasse vorher im Navigator wählen, hier nur Auswahl der Klassen</a:t>
              </a:r>
              <a:r>
                <a:rPr lang="de-DE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gruppe </a:t>
              </a:r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möglich!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hteck 3"/>
            <p:cNvSpPr/>
            <p:nvPr/>
          </p:nvSpPr>
          <p:spPr>
            <a:xfrm>
              <a:off x="2123728" y="2472348"/>
              <a:ext cx="1584176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/>
          <p:cNvSpPr txBox="1"/>
          <p:nvPr/>
        </p:nvSpPr>
        <p:spPr>
          <a:xfrm>
            <a:off x="363548" y="3645024"/>
            <a:ext cx="85289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Nach Bedarf neue Organisationsklasse(n) anlegen</a:t>
            </a:r>
          </a:p>
          <a:p>
            <a:endParaRPr lang="de-DE" sz="2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3.3</a:t>
            </a:r>
            <a:endParaRPr lang="de-D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Legen Sie eine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ORG-Klasse 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neu5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an!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(Modul Klassen/Klassengruppen: Neuer Datensatz)</a:t>
            </a:r>
            <a:endParaRPr lang="de-DE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5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3.3 Neue Klasse erfassen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35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18" y="1988840"/>
            <a:ext cx="7472537" cy="3314551"/>
          </a:xfrm>
          <a:prstGeom prst="rect">
            <a:avLst/>
          </a:prstGeom>
        </p:spPr>
      </p:pic>
      <p:grpSp>
        <p:nvGrpSpPr>
          <p:cNvPr id="16" name="Gruppieren 15"/>
          <p:cNvGrpSpPr/>
          <p:nvPr/>
        </p:nvGrpSpPr>
        <p:grpSpPr>
          <a:xfrm>
            <a:off x="126096" y="3870232"/>
            <a:ext cx="4450084" cy="2285887"/>
            <a:chOff x="126096" y="3573017"/>
            <a:chExt cx="4450084" cy="2285887"/>
          </a:xfrm>
        </p:grpSpPr>
        <p:sp>
          <p:nvSpPr>
            <p:cNvPr id="11" name="Textfeld 10"/>
            <p:cNvSpPr txBox="1"/>
            <p:nvPr/>
          </p:nvSpPr>
          <p:spPr>
            <a:xfrm>
              <a:off x="126096" y="5397239"/>
              <a:ext cx="44500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Sinnvoll für neue Parallelklasse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Gerade Verbindung mit Pfeil 13"/>
            <p:cNvCxnSpPr/>
            <p:nvPr/>
          </p:nvCxnSpPr>
          <p:spPr>
            <a:xfrm flipV="1">
              <a:off x="611560" y="3573017"/>
              <a:ext cx="504056" cy="182422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pieren 19"/>
          <p:cNvGrpSpPr/>
          <p:nvPr/>
        </p:nvGrpSpPr>
        <p:grpSpPr>
          <a:xfrm>
            <a:off x="1331640" y="4230529"/>
            <a:ext cx="7632848" cy="1925590"/>
            <a:chOff x="1331640" y="3933057"/>
            <a:chExt cx="7632848" cy="1925590"/>
          </a:xfrm>
        </p:grpSpPr>
        <p:sp>
          <p:nvSpPr>
            <p:cNvPr id="17" name="Textfeld 16"/>
            <p:cNvSpPr txBox="1"/>
            <p:nvPr/>
          </p:nvSpPr>
          <p:spPr>
            <a:xfrm>
              <a:off x="4788024" y="5396982"/>
              <a:ext cx="4176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leiche Ausbildungsrichtung?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Gerade Verbindung mit Pfeil 18"/>
            <p:cNvCxnSpPr/>
            <p:nvPr/>
          </p:nvCxnSpPr>
          <p:spPr>
            <a:xfrm flipH="1" flipV="1">
              <a:off x="1331640" y="3933057"/>
              <a:ext cx="3816424" cy="1464182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250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3.3 Neue Klasse erfassen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36</a:t>
            </a:fld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46" y="1700808"/>
            <a:ext cx="8080294" cy="3748851"/>
          </a:xfrm>
          <a:prstGeom prst="rect">
            <a:avLst/>
          </a:prstGeom>
        </p:spPr>
      </p:pic>
      <p:grpSp>
        <p:nvGrpSpPr>
          <p:cNvPr id="12" name="Gruppieren 11"/>
          <p:cNvGrpSpPr/>
          <p:nvPr/>
        </p:nvGrpSpPr>
        <p:grpSpPr>
          <a:xfrm>
            <a:off x="2627784" y="3933056"/>
            <a:ext cx="2304256" cy="1378426"/>
            <a:chOff x="2627784" y="4077072"/>
            <a:chExt cx="2304256" cy="1378426"/>
          </a:xfrm>
        </p:grpSpPr>
        <p:sp>
          <p:nvSpPr>
            <p:cNvPr id="5" name="Rechteck 4"/>
            <p:cNvSpPr/>
            <p:nvPr/>
          </p:nvSpPr>
          <p:spPr>
            <a:xfrm>
              <a:off x="2627784" y="4077072"/>
              <a:ext cx="2304256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eck 9"/>
            <p:cNvSpPr/>
            <p:nvPr/>
          </p:nvSpPr>
          <p:spPr>
            <a:xfrm>
              <a:off x="2638058" y="5095458"/>
              <a:ext cx="1224136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452146" y="5661248"/>
            <a:ext cx="8152302" cy="830997"/>
            <a:chOff x="452146" y="5661248"/>
            <a:chExt cx="8152302" cy="830997"/>
          </a:xfrm>
        </p:grpSpPr>
        <p:sp>
          <p:nvSpPr>
            <p:cNvPr id="2" name="Textfeld 1"/>
            <p:cNvSpPr txBox="1"/>
            <p:nvPr/>
          </p:nvSpPr>
          <p:spPr>
            <a:xfrm>
              <a:off x="5796136" y="5949280"/>
              <a:ext cx="2808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 action="ppaction://hlinksldjump"/>
                </a:rPr>
                <a:t>zurück zum Inhalt</a:t>
              </a:r>
              <a:endParaRPr lang="de-DE" sz="2400" dirty="0"/>
            </a:p>
          </p:txBody>
        </p:sp>
        <p:sp>
          <p:nvSpPr>
            <p:cNvPr id="3" name="Textfeld 2"/>
            <p:cNvSpPr txBox="1"/>
            <p:nvPr/>
          </p:nvSpPr>
          <p:spPr>
            <a:xfrm>
              <a:off x="452146" y="5661248"/>
              <a:ext cx="46959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Jetzt könnten neue Schüler in die Klasse neu5 eingegeben werden</a:t>
              </a:r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943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2536" y="981075"/>
            <a:ext cx="8639944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sz="3400" dirty="0" smtClean="0">
                <a:solidFill>
                  <a:schemeClr val="accent1">
                    <a:lumMod val="75000"/>
                  </a:schemeClr>
                </a:solidFill>
              </a:rPr>
              <a:t>4 Klassen- und Fächerzuordnung</a:t>
            </a:r>
            <a:endParaRPr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37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2536" y="1772816"/>
            <a:ext cx="8783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Stunden aus der Matrix 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F4) werden in die </a:t>
            </a: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Unterrichtsplanung – Facheinsatz der Lehrkräfte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F3) übernommen.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09624" y="3177550"/>
            <a:ext cx="8525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Deshalb muss die Matrix bereinigt werden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Nicht benötigte Klassen(gruppen) löschen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Neue Klassen anlegen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Unterrichtselemente in der Matrix eintragen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9624" y="5478323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Schüler müssen für die UP (noch) nicht den richtigen Klassen zugeordnet werden.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7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2536" y="981075"/>
            <a:ext cx="8783960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sz="3400" dirty="0" smtClean="0">
                <a:solidFill>
                  <a:schemeClr val="accent1">
                    <a:lumMod val="75000"/>
                  </a:schemeClr>
                </a:solidFill>
              </a:rPr>
              <a:t>4.1 Klassen(gruppen) löschen</a:t>
            </a:r>
            <a:endParaRPr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38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2537" y="1844824"/>
            <a:ext cx="87839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Voraussetzung für Löschen einer Klassengruppe: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Klassengruppe darf keine Schüler enthalten.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Klassengruppe darf keine Unterrichtselemente enthalten.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Zusätzliche Voraussetzung für Löschen einer Klasse: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Sie darf nur eine Klassengruppe enthalten.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52536" y="4293096"/>
            <a:ext cx="8783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Suchen Sie in der Matrix nicht benötigte Klassengruppen.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Lassen Sie dazu die Schülerzahl in der ersten Spalte der Matrix (= Zeilenkopf) anzeigen.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2536" y="981075"/>
            <a:ext cx="8783960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sz="3400" dirty="0" smtClean="0">
                <a:solidFill>
                  <a:schemeClr val="accent1">
                    <a:lumMod val="75000"/>
                  </a:schemeClr>
                </a:solidFill>
              </a:rPr>
              <a:t>4.1 Klassen(gruppen) löschen</a:t>
            </a:r>
            <a:endParaRPr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39</a:t>
            </a:fld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52536" y="1628800"/>
            <a:ext cx="8567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der Matrix</a:t>
            </a:r>
          </a:p>
          <a:p>
            <a:r>
              <a:rPr lang="de-DE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Modulbez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Funktionen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Matrixdarstellung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Einstellungen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36" y="2550014"/>
            <a:ext cx="3438525" cy="3933825"/>
          </a:xfrm>
          <a:prstGeom prst="rect">
            <a:avLst/>
          </a:prstGeom>
        </p:spPr>
      </p:pic>
      <p:grpSp>
        <p:nvGrpSpPr>
          <p:cNvPr id="20" name="Gruppieren 19"/>
          <p:cNvGrpSpPr/>
          <p:nvPr/>
        </p:nvGrpSpPr>
        <p:grpSpPr>
          <a:xfrm>
            <a:off x="2555776" y="3789040"/>
            <a:ext cx="6408712" cy="1744742"/>
            <a:chOff x="2555776" y="3789040"/>
            <a:chExt cx="6408712" cy="1744742"/>
          </a:xfrm>
        </p:grpSpPr>
        <p:sp>
          <p:nvSpPr>
            <p:cNvPr id="10" name="Textfeld 9"/>
            <p:cNvSpPr txBox="1"/>
            <p:nvPr/>
          </p:nvSpPr>
          <p:spPr>
            <a:xfrm>
              <a:off x="4139952" y="3916506"/>
              <a:ext cx="48245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Gewünschtes Layout und gewünschte Anzeigen auswählen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uppieren 18"/>
            <p:cNvGrpSpPr/>
            <p:nvPr/>
          </p:nvGrpSpPr>
          <p:grpSpPr>
            <a:xfrm>
              <a:off x="2555776" y="3789040"/>
              <a:ext cx="1584176" cy="1744742"/>
              <a:chOff x="2555776" y="3789040"/>
              <a:chExt cx="1584176" cy="1744742"/>
            </a:xfrm>
          </p:grpSpPr>
          <p:cxnSp>
            <p:nvCxnSpPr>
              <p:cNvPr id="12" name="Gerade Verbindung mit Pfeil 11"/>
              <p:cNvCxnSpPr/>
              <p:nvPr/>
            </p:nvCxnSpPr>
            <p:spPr>
              <a:xfrm flipH="1" flipV="1">
                <a:off x="2915816" y="3789040"/>
                <a:ext cx="1224136" cy="127466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mit Pfeil 12"/>
              <p:cNvCxnSpPr>
                <a:stCxn id="10" idx="1"/>
              </p:cNvCxnSpPr>
              <p:nvPr/>
            </p:nvCxnSpPr>
            <p:spPr>
              <a:xfrm flipH="1">
                <a:off x="2555776" y="4332005"/>
                <a:ext cx="1584176" cy="4154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/>
              <p:cNvCxnSpPr/>
              <p:nvPr/>
            </p:nvCxnSpPr>
            <p:spPr>
              <a:xfrm flipH="1">
                <a:off x="3203848" y="4747503"/>
                <a:ext cx="936104" cy="786279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4591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309743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 Schuljahre in ASV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66712" y="2104107"/>
            <a:ext cx="86697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Mit ASV hat man Zugriff auf mehrere Schuljahre: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uf das aktuelle Schuljahr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uf das vorhergehende Schuljahr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ab dem 2.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Halbjahr auf das kommende Schuljahr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nach erfolgreicher US-Meldung auf die Statistik</a:t>
            </a:r>
          </a:p>
          <a:p>
            <a:pPr>
              <a:spcBef>
                <a:spcPts val="600"/>
              </a:spcBef>
            </a:pP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Beim Neustart des ASV-Clients ist das aktuelle Schuljahr aktiv.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8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2536" y="981075"/>
            <a:ext cx="8783960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sz="3400" dirty="0" smtClean="0">
                <a:solidFill>
                  <a:schemeClr val="accent1">
                    <a:lumMod val="75000"/>
                  </a:schemeClr>
                </a:solidFill>
              </a:rPr>
              <a:t>4.1 Klassen(gruppen) löschen</a:t>
            </a:r>
            <a:endParaRPr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40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79512" y="1762938"/>
            <a:ext cx="89644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Leere Klassen(gruppen)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5a ... 5e	werden noch benötigt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6b_F	Alle Schüler wurden in 6b_L versetzt: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6b_F löschen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7e, 9e	nicht mehr benötigt: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8a ... 8c	werden noch benötigt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8d_1	wird noch benötigt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6e_1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löschen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8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2536" y="981075"/>
            <a:ext cx="8783960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sz="3400" dirty="0" smtClean="0">
                <a:solidFill>
                  <a:schemeClr val="accent1">
                    <a:lumMod val="75000"/>
                  </a:schemeClr>
                </a:solidFill>
              </a:rPr>
              <a:t>4.1 Klassen(gruppen) löschen</a:t>
            </a:r>
            <a:endParaRPr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41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79512" y="1700808"/>
            <a:ext cx="8964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4.2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Löschen Sie die Klassengruppe 6e_1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Klassen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Modulbezogene Funktionen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Klassengruppe löschen</a:t>
            </a:r>
          </a:p>
          <a:p>
            <a:pPr lvl="1"/>
            <a:endParaRPr lang="de-DE" sz="1200" dirty="0">
              <a:latin typeface="Arial" panose="020B0604020202020204" pitchFamily="34" charset="0"/>
              <a:cs typeface="Arial" panose="020B0604020202020204" pitchFamily="34" charset="0"/>
              <a:sym typeface="Symbo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Benennen Sie die verbleibende Klassengruppe in „1“ um und tragen Sie die Basisstundentafel (GY-OA) ein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  <a:sym typeface="Symbo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Löschen Sie die Klassengruppe 6b_F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Nicht möglich, vorher Unterricht in der Matrix löschen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Löschen Sie die Klassen 7e und 9e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Vorher Matrixzeile leeren: 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Rechtsklick mit der Maus – Kontextmenu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1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4.2 Klasse neu anlegen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42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79512" y="1668909"/>
            <a:ext cx="877056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Sollte zum Beispiel eine weitere 5. Klasse benötigt werden, muss diese zunächst angelegt werden.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4.3</a:t>
            </a:r>
          </a:p>
          <a:p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Bilden Sie eine neue Klasse 5f, vorbelegt mit den Daten der 5e.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3604554"/>
            <a:ext cx="6432318" cy="284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4.3 Klasse einsortieren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43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37915" y="2402885"/>
            <a:ext cx="8583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4.4</a:t>
            </a:r>
          </a:p>
          <a:p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Sortieren Sie die Klassen 5f, 6e und 8e richtig ein!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37915" y="1698625"/>
            <a:ext cx="8266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neue Klasse 5f erscheint im Navigator ganz unten.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366713" y="3717032"/>
            <a:ext cx="8508465" cy="2099352"/>
            <a:chOff x="366713" y="3717032"/>
            <a:chExt cx="8508465" cy="2099352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713" y="3717032"/>
              <a:ext cx="8508465" cy="1008112"/>
            </a:xfrm>
            <a:prstGeom prst="rect">
              <a:avLst/>
            </a:prstGeom>
          </p:spPr>
        </p:pic>
        <p:cxnSp>
          <p:nvCxnSpPr>
            <p:cNvPr id="11" name="Gerade Verbindung mit Pfeil 10"/>
            <p:cNvCxnSpPr/>
            <p:nvPr/>
          </p:nvCxnSpPr>
          <p:spPr>
            <a:xfrm flipV="1">
              <a:off x="7575554" y="4304216"/>
              <a:ext cx="0" cy="151216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956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4.3 Klasse einsortieren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44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11736"/>
            <a:ext cx="6343650" cy="3486150"/>
          </a:xfrm>
          <a:prstGeom prst="rect">
            <a:avLst/>
          </a:prstGeom>
        </p:spPr>
      </p:pic>
      <p:grpSp>
        <p:nvGrpSpPr>
          <p:cNvPr id="17" name="Gruppieren 16"/>
          <p:cNvGrpSpPr/>
          <p:nvPr/>
        </p:nvGrpSpPr>
        <p:grpSpPr>
          <a:xfrm>
            <a:off x="366712" y="2636912"/>
            <a:ext cx="8381751" cy="3711317"/>
            <a:chOff x="366712" y="2636912"/>
            <a:chExt cx="8381751" cy="3711317"/>
          </a:xfrm>
        </p:grpSpPr>
        <p:sp>
          <p:nvSpPr>
            <p:cNvPr id="3" name="Textfeld 2"/>
            <p:cNvSpPr txBox="1"/>
            <p:nvPr/>
          </p:nvSpPr>
          <p:spPr>
            <a:xfrm>
              <a:off x="366712" y="5517232"/>
              <a:ext cx="8381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Markieren Sie die Nummer der Klasse 5f und ziehen Sie sie an die gewünschte Stelle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Gerade Verbindung mit Pfeil 13"/>
            <p:cNvCxnSpPr/>
            <p:nvPr/>
          </p:nvCxnSpPr>
          <p:spPr>
            <a:xfrm flipV="1">
              <a:off x="3347864" y="4581128"/>
              <a:ext cx="0" cy="93610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3347864" y="2636912"/>
              <a:ext cx="0" cy="1800200"/>
            </a:xfrm>
            <a:prstGeom prst="straightConnector1">
              <a:avLst/>
            </a:prstGeom>
            <a:ln w="38100">
              <a:solidFill>
                <a:srgbClr val="00B050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626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4.4 Klassen nachbearbeiten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45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896361"/>
            <a:ext cx="820891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Klasse 8e wurde als Zielklasse der 7e neu als ORG-Klasse angelegt.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4.5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Wandeln Sie die 8e in eine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Regelklasse um 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ordnen Sie ihr die Ausbildungsrichtung NTG,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Jahrgangsstufe 8 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richtige Basisstundentafel zu.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1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4.4 Klassen nachbearbeiten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46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875596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der Matrix hat die 8e noch keine Unterrichtselemente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4.6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in der Zeile 8e die benötigten Stunden ein.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Cursor in ein Element der Klasse 8e setzen, dann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Modulbezogene Funktionen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Matrixfunktionen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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Stunden wie Stundentafel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Dann ggf. fehlende Fächer, Kopplungen und abweichende Stunden eintragen.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0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4.4 Klassen nachbearbeiten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47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703841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der 8e soll die Profilstunde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ungeteilter Klassen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in geteilter Klasse unterrichtet werden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4.7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dies korrekt in die Matrix ein.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Ph_1: 3 Stunden, davon eine Stunde Abweichung „P“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  <a:sym typeface="Symbol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C_1: 2 Stunden,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C_2: 1 Stunde, Abweichung „P“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C_3: 1 Stunde, Abweichung „T“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13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48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2" y="1896361"/>
            <a:ext cx="8525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Schüler der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Org.-Klasse 8x müssen je nach Ausbildungs-richtung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auf verschiedene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8. Klassen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aufgeteilt werden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Vorgaben: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Alle Schüler der 8x haben die Sprachenfolge E/L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Klassen 8a, 8b, 8c sind derzeit leer.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Planung: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8a:	SG mit E/L/F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8b:	SG mit E/L/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8c: 	NTG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4.8</a:t>
            </a:r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Bereiten Sie die genannten Klassen und die Matrix vor!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96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49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628800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8a:	SG mit E/L/F – hat zwei Klassengruppen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Klassengruppe 8a_N löschen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nicht möglich: vorher Matrix bereinigen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Matrixzeile leeren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nicht möglich: vorher Sammelzeile abbauen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3" y="3752458"/>
            <a:ext cx="8525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Beachte: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 löschende Klasse(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ngruppe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darf keinen Unterricht und keine Schüler haben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Unterricht in der Sammelzeile gehört zu allen Klassengruppen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Sammelzeile abbauen: ganze Zeile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Sammelzeile aufbauen: nur aktuelle Spalte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0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309743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2.1 Auswahl eines neuen Schuljahres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66711" y="2780928"/>
            <a:ext cx="86697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2.1</a:t>
            </a:r>
          </a:p>
          <a:p>
            <a:endParaRPr lang="de-D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Starten Sie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Anmeldung mit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Benutzerkennung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schul9310GY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Passwort	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!11.22.3333!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3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50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809398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8b:	SG mit E/L/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ine Klassengruppe löschen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erbleibende Klassengruppe in 8b_1 umbenennen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Ausb.Richtung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Jgst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und Basisstundentafel korrigieren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Matrix ausfüllen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3" y="4110171"/>
            <a:ext cx="8525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 ist Spanisch?</a:t>
            </a:r>
          </a:p>
        </p:txBody>
      </p:sp>
    </p:spTree>
    <p:extLst>
      <p:ext uri="{BB962C8B-B14F-4D97-AF65-F5344CB8AC3E}">
        <p14:creationId xmlns:p14="http://schemas.microsoft.com/office/powerpoint/2010/main" val="24154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51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65706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Modul Fächer/Fachgruppen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85" y="2190541"/>
            <a:ext cx="7022727" cy="3970005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899593" y="3429000"/>
            <a:ext cx="8153896" cy="1200329"/>
            <a:chOff x="899593" y="3429000"/>
            <a:chExt cx="8153896" cy="1200329"/>
          </a:xfrm>
        </p:grpSpPr>
        <p:cxnSp>
          <p:nvCxnSpPr>
            <p:cNvPr id="5" name="Gerade Verbindung mit Pfeil 4"/>
            <p:cNvCxnSpPr>
              <a:stCxn id="12" idx="1"/>
            </p:cNvCxnSpPr>
            <p:nvPr/>
          </p:nvCxnSpPr>
          <p:spPr>
            <a:xfrm flipH="1">
              <a:off x="899593" y="4029165"/>
              <a:ext cx="6713736" cy="47995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feld 11"/>
            <p:cNvSpPr txBox="1"/>
            <p:nvPr/>
          </p:nvSpPr>
          <p:spPr>
            <a:xfrm>
              <a:off x="7613329" y="3429000"/>
              <a:ext cx="14401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der </a:t>
              </a:r>
              <a:r>
                <a:rPr lang="de-DE" sz="24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Matrix anzeigen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366713" y="5733256"/>
            <a:ext cx="4781351" cy="870211"/>
            <a:chOff x="366713" y="5733256"/>
            <a:chExt cx="4781351" cy="870211"/>
          </a:xfrm>
        </p:grpSpPr>
        <p:sp>
          <p:nvSpPr>
            <p:cNvPr id="15" name="Rechteck 14"/>
            <p:cNvSpPr/>
            <p:nvPr/>
          </p:nvSpPr>
          <p:spPr>
            <a:xfrm>
              <a:off x="366713" y="5733256"/>
              <a:ext cx="4781351" cy="360040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366713" y="6141802"/>
              <a:ext cx="4493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3. Fremdsprache zulassen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3995938" y="1728876"/>
            <a:ext cx="4910429" cy="692012"/>
            <a:chOff x="3995938" y="1728876"/>
            <a:chExt cx="4910429" cy="692012"/>
          </a:xfrm>
        </p:grpSpPr>
        <p:sp>
          <p:nvSpPr>
            <p:cNvPr id="20" name="Textfeld 19"/>
            <p:cNvSpPr txBox="1"/>
            <p:nvPr/>
          </p:nvSpPr>
          <p:spPr>
            <a:xfrm>
              <a:off x="4860032" y="1728876"/>
              <a:ext cx="404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Fächer (in Matrix) sortieren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Gerade Verbindung mit Pfeil 22"/>
            <p:cNvCxnSpPr>
              <a:stCxn id="20" idx="1"/>
            </p:cNvCxnSpPr>
            <p:nvPr/>
          </p:nvCxnSpPr>
          <p:spPr>
            <a:xfrm flipH="1">
              <a:off x="3995938" y="1959709"/>
              <a:ext cx="864094" cy="46117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256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52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2564904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8b:	SG mit E/L/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Korrigieren Sie die Einträge in der Matrix (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statt F)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3" y="4110171"/>
            <a:ext cx="8525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8c:	NTG mit E/L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Korrigieren Sie die Einträge in der Matrix (L statt F)</a:t>
            </a:r>
          </a:p>
        </p:txBody>
      </p:sp>
    </p:spTree>
    <p:extLst>
      <p:ext uri="{BB962C8B-B14F-4D97-AF65-F5344CB8AC3E}">
        <p14:creationId xmlns:p14="http://schemas.microsoft.com/office/powerpoint/2010/main" val="364198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53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66713" y="1700808"/>
            <a:ext cx="852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Unterrichtsdaten der 8a, 8b und 8c – schließlich aller Klassen – sind nun korrekt.</a:t>
            </a:r>
          </a:p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reicht für die UP aus!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3" y="2958043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Irgendwann (vor Beginn des neuen Schuljahres) müssen Schüler auf die Klassen verteilt werden.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66713" y="4077072"/>
            <a:ext cx="852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4.9: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Teilen Sie die Schüler der 8x per Sammelversetzung auf die Klassen 8a, 8b, 8c auf.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66713" y="5589240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Schüler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Sammelversetzungen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87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772816"/>
            <a:ext cx="7272808" cy="4483238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4.5 Zuweisung in Klassen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54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360498" y="3051819"/>
            <a:ext cx="6480720" cy="2465413"/>
            <a:chOff x="467544" y="3051820"/>
            <a:chExt cx="6480720" cy="2465413"/>
          </a:xfrm>
        </p:grpSpPr>
        <p:sp>
          <p:nvSpPr>
            <p:cNvPr id="15" name="Textfeld 14"/>
            <p:cNvSpPr txBox="1"/>
            <p:nvPr/>
          </p:nvSpPr>
          <p:spPr>
            <a:xfrm>
              <a:off x="4283968" y="305182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Schüler markieren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hteck 15"/>
            <p:cNvSpPr/>
            <p:nvPr/>
          </p:nvSpPr>
          <p:spPr>
            <a:xfrm>
              <a:off x="467544" y="3051820"/>
              <a:ext cx="3168352" cy="246541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3712245" y="3703580"/>
            <a:ext cx="3528392" cy="461665"/>
            <a:chOff x="3779912" y="3613851"/>
            <a:chExt cx="3528392" cy="461665"/>
          </a:xfrm>
        </p:grpSpPr>
        <p:sp>
          <p:nvSpPr>
            <p:cNvPr id="19" name="Textfeld 18"/>
            <p:cNvSpPr txBox="1"/>
            <p:nvPr/>
          </p:nvSpPr>
          <p:spPr>
            <a:xfrm>
              <a:off x="4283968" y="3613851"/>
              <a:ext cx="30243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verschieben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3779912" y="3717032"/>
              <a:ext cx="360040" cy="288032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5364088" y="4905164"/>
            <a:ext cx="2015422" cy="1224136"/>
            <a:chOff x="5364088" y="4725144"/>
            <a:chExt cx="2015422" cy="1224136"/>
          </a:xfrm>
        </p:grpSpPr>
        <p:sp>
          <p:nvSpPr>
            <p:cNvPr id="22" name="Textfeld 21"/>
            <p:cNvSpPr txBox="1"/>
            <p:nvPr/>
          </p:nvSpPr>
          <p:spPr>
            <a:xfrm>
              <a:off x="5364088" y="4725144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ausführen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5651318" y="5661248"/>
              <a:ext cx="1728192" cy="288032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60498" y="981075"/>
            <a:ext cx="8531982" cy="1923087"/>
            <a:chOff x="360498" y="981075"/>
            <a:chExt cx="8531982" cy="1923087"/>
          </a:xfrm>
        </p:grpSpPr>
        <p:sp>
          <p:nvSpPr>
            <p:cNvPr id="4" name="Rechteck 3"/>
            <p:cNvSpPr/>
            <p:nvPr/>
          </p:nvSpPr>
          <p:spPr>
            <a:xfrm>
              <a:off x="360498" y="2688138"/>
              <a:ext cx="7019012" cy="216024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6515414" y="981075"/>
              <a:ext cx="23770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Schuljahr und Klassen wählen</a:t>
              </a:r>
              <a:endPara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7596336" y="5253071"/>
            <a:ext cx="1404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6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. Fächerzuordnung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1520" y="3140968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Modul Schüler – Reiter Unterricht / Reiter Laufbahn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51520" y="184482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5.1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Kontrollieren Sie bei den Schülern der Klassen 8a, 8b, 8c den Unterricht und die Fremdsprachenfolge!</a:t>
            </a:r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51520" y="3861048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Ergebnis: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Eintragungen sind unvollständig.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51520" y="49411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5.2: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Teilen Sie den Schülern die richtigen Fächer zu (Fächerwahl der Schüler)</a:t>
            </a:r>
          </a:p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Schüler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Fächerwahl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39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5.1 Fächerwahl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56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2" y="1698625"/>
            <a:ext cx="845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Vergleiche 8a und 8b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15308"/>
            <a:ext cx="3960440" cy="332738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49" y="3356992"/>
            <a:ext cx="7305675" cy="3076575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797990" y="2263503"/>
            <a:ext cx="6294290" cy="3397745"/>
            <a:chOff x="797990" y="2263503"/>
            <a:chExt cx="6294290" cy="3397745"/>
          </a:xfrm>
        </p:grpSpPr>
        <p:sp>
          <p:nvSpPr>
            <p:cNvPr id="12" name="Rechteck 11"/>
            <p:cNvSpPr/>
            <p:nvPr/>
          </p:nvSpPr>
          <p:spPr>
            <a:xfrm>
              <a:off x="5508104" y="3356992"/>
              <a:ext cx="1584176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797990" y="2263503"/>
              <a:ext cx="394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Button fehlt in 8a</a:t>
              </a:r>
            </a:p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Pflichtfächer fehlen in 8a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2771800" y="3717032"/>
              <a:ext cx="3528392" cy="19442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11474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5.2 Einstellungen Fächerwahl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57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2" y="1698625"/>
            <a:ext cx="8453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Abhilfe bei der 8a: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 Modul „Fächerwahl der Schüler: </a:t>
            </a:r>
          </a:p>
          <a:p>
            <a:r>
              <a:rPr lang="de-DE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Modulbezogene Funktionen </a:t>
            </a:r>
            <a:r>
              <a:rPr lang="de-DE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Einstellungen Fächerwahl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2708920"/>
            <a:ext cx="4953000" cy="3276600"/>
          </a:xfrm>
          <a:prstGeom prst="rect">
            <a:avLst/>
          </a:prstGeom>
        </p:spPr>
      </p:pic>
      <p:grpSp>
        <p:nvGrpSpPr>
          <p:cNvPr id="18" name="Gruppieren 17"/>
          <p:cNvGrpSpPr/>
          <p:nvPr/>
        </p:nvGrpSpPr>
        <p:grpSpPr>
          <a:xfrm>
            <a:off x="3275856" y="3284984"/>
            <a:ext cx="5256584" cy="1584176"/>
            <a:chOff x="3275856" y="3284984"/>
            <a:chExt cx="5256584" cy="1584176"/>
          </a:xfrm>
        </p:grpSpPr>
        <p:cxnSp>
          <p:nvCxnSpPr>
            <p:cNvPr id="5" name="Gerade Verbindung mit Pfeil 4"/>
            <p:cNvCxnSpPr>
              <a:stCxn id="16" idx="1"/>
            </p:cNvCxnSpPr>
            <p:nvPr/>
          </p:nvCxnSpPr>
          <p:spPr>
            <a:xfrm flipH="1">
              <a:off x="3275856" y="3515817"/>
              <a:ext cx="2664296" cy="135334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feld 15"/>
            <p:cNvSpPr txBox="1"/>
            <p:nvPr/>
          </p:nvSpPr>
          <p:spPr>
            <a:xfrm>
              <a:off x="5940152" y="3284984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aktivieren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539552" y="4453661"/>
            <a:ext cx="8208912" cy="1351603"/>
            <a:chOff x="539552" y="4453661"/>
            <a:chExt cx="8208912" cy="1351603"/>
          </a:xfrm>
        </p:grpSpPr>
        <p:sp>
          <p:nvSpPr>
            <p:cNvPr id="19" name="Rechteck 18"/>
            <p:cNvSpPr/>
            <p:nvPr/>
          </p:nvSpPr>
          <p:spPr>
            <a:xfrm>
              <a:off x="539552" y="5589240"/>
              <a:ext cx="1584176" cy="216024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508104" y="4453661"/>
              <a:ext cx="32403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Anschließend Button drücken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Gerade Verbindung mit Pfeil 21"/>
            <p:cNvCxnSpPr>
              <a:stCxn id="20" idx="1"/>
              <a:endCxn id="19" idx="3"/>
            </p:cNvCxnSpPr>
            <p:nvPr/>
          </p:nvCxnSpPr>
          <p:spPr>
            <a:xfrm flipH="1">
              <a:off x="2123728" y="4869160"/>
              <a:ext cx="3384376" cy="828092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387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5.3 Pflichtfächer vorbelegen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58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2" y="1556792"/>
            <a:ext cx="845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Ergebnis: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" y="2032248"/>
            <a:ext cx="7134225" cy="1828800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2843808" y="1467792"/>
            <a:ext cx="5904656" cy="2393256"/>
            <a:chOff x="2843808" y="1467792"/>
            <a:chExt cx="5904656" cy="2393256"/>
          </a:xfrm>
        </p:grpSpPr>
        <p:sp>
          <p:nvSpPr>
            <p:cNvPr id="4" name="Rechteck 3"/>
            <p:cNvSpPr/>
            <p:nvPr/>
          </p:nvSpPr>
          <p:spPr>
            <a:xfrm>
              <a:off x="2843808" y="2852936"/>
              <a:ext cx="4536504" cy="10081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228184" y="1467792"/>
              <a:ext cx="2520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Felder noch leer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Gerade Verbindung mit Pfeil 12"/>
            <p:cNvCxnSpPr>
              <a:stCxn id="11" idx="1"/>
              <a:endCxn id="4" idx="0"/>
            </p:cNvCxnSpPr>
            <p:nvPr/>
          </p:nvCxnSpPr>
          <p:spPr>
            <a:xfrm flipH="1">
              <a:off x="5112060" y="1698625"/>
              <a:ext cx="1116124" cy="11543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ieren 31"/>
          <p:cNvGrpSpPr/>
          <p:nvPr/>
        </p:nvGrpSpPr>
        <p:grpSpPr>
          <a:xfrm>
            <a:off x="366713" y="2083015"/>
            <a:ext cx="8604183" cy="4226305"/>
            <a:chOff x="366713" y="2083015"/>
            <a:chExt cx="8604183" cy="4226305"/>
          </a:xfrm>
        </p:grpSpPr>
        <p:grpSp>
          <p:nvGrpSpPr>
            <p:cNvPr id="23" name="Gruppieren 22"/>
            <p:cNvGrpSpPr/>
            <p:nvPr/>
          </p:nvGrpSpPr>
          <p:grpSpPr>
            <a:xfrm>
              <a:off x="5585672" y="2083015"/>
              <a:ext cx="3385224" cy="2245785"/>
              <a:chOff x="5585672" y="2083015"/>
              <a:chExt cx="3385224" cy="2245785"/>
            </a:xfrm>
          </p:grpSpPr>
          <p:sp>
            <p:nvSpPr>
              <p:cNvPr id="19" name="Rechteck 18"/>
              <p:cNvSpPr/>
              <p:nvPr/>
            </p:nvSpPr>
            <p:spPr>
              <a:xfrm>
                <a:off x="5585672" y="2083015"/>
                <a:ext cx="1506608" cy="216024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6522624" y="3867135"/>
                <a:ext cx="2448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Button drücken</a:t>
                </a:r>
                <a:endParaRPr lang="de-DE" sz="24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2" name="Gerade Verbindung mit Pfeil 21"/>
              <p:cNvCxnSpPr>
                <a:stCxn id="20" idx="0"/>
                <a:endCxn id="19" idx="3"/>
              </p:cNvCxnSpPr>
              <p:nvPr/>
            </p:nvCxnSpPr>
            <p:spPr>
              <a:xfrm flipH="1" flipV="1">
                <a:off x="7092280" y="2191027"/>
                <a:ext cx="654480" cy="167610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713" y="4423370"/>
              <a:ext cx="7172325" cy="1885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0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6" y="2046209"/>
            <a:ext cx="8467725" cy="1276350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5.4 Fremdsprache belegen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59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2" y="1556792"/>
            <a:ext cx="845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Problem: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fehlt noch die 3. Fremdsprache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6251882" y="2256819"/>
            <a:ext cx="2520280" cy="1595877"/>
            <a:chOff x="6611922" y="228217"/>
            <a:chExt cx="2520280" cy="1595877"/>
          </a:xfrm>
        </p:grpSpPr>
        <p:sp>
          <p:nvSpPr>
            <p:cNvPr id="4" name="Rechteck 3"/>
            <p:cNvSpPr/>
            <p:nvPr/>
          </p:nvSpPr>
          <p:spPr>
            <a:xfrm flipH="1">
              <a:off x="8604448" y="228217"/>
              <a:ext cx="432048" cy="11176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611922" y="1362429"/>
              <a:ext cx="2520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Felder noch leer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feld 23"/>
          <p:cNvSpPr txBox="1"/>
          <p:nvPr/>
        </p:nvSpPr>
        <p:spPr>
          <a:xfrm>
            <a:off x="338136" y="3789040"/>
            <a:ext cx="848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5.3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Weisen Sie den Schülern der 8a als 3. FS Französisch zu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66713" y="4581128"/>
            <a:ext cx="8309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edem Schüler einzeln oder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Schüler F, 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dann im Kontextmenu „Wert für Spalte übernehmen“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38136" y="5949280"/>
            <a:ext cx="843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Beachte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auch die übrigen Möglichkeiten.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7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309743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2.1 Auswahl eines Schuljahres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66713" y="1700808"/>
            <a:ext cx="61495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2.2</a:t>
            </a:r>
          </a:p>
          <a:p>
            <a:endParaRPr lang="de-D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Wechseln Sie in das Schuljahr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2012/13</a:t>
            </a:r>
            <a:b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Statuszeile ist rot!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Öffnen Sie Module 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z.B. Lehrkräfte, Schüler ...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72816"/>
            <a:ext cx="1847850" cy="109537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66710" y="3850540"/>
            <a:ext cx="830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Lehrkräfte sind vorhanden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Klassen und Schüler sind nicht vorhanden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6712" y="4941168"/>
            <a:ext cx="833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Wechseln Sie in das Schuljahr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2014/15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6711" y="5402833"/>
            <a:ext cx="8309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Weder Schüler noch Lehrer vorhanden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11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453759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5.5 Fächerwahl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60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66713" y="2047785"/>
            <a:ext cx="845375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Ergebnis:</a:t>
            </a:r>
          </a:p>
          <a:p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 den Schülern ist der Unterricht eingetragen, soweit dies eindeutig möglich ist (Reiter Unterricht).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 den Schülern ist ggf. die 3. Fremdsprache eingetragen (Reiter Laufbahn / Fremdsprachenfolge)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012160" y="537321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4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 Lehrerdaten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700808"/>
            <a:ext cx="85257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Wie in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müssen die Lehrerdaten überarbeitet werden.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UPZ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Ermäßigungen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Mehrung/Minderung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Anrechnungen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40548" y="4380780"/>
            <a:ext cx="86409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Wir untersuchen exemplarisch folgende Fälle: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Altersteilzeit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Referendar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Anrechnung, Funktion, Ermäßigung</a:t>
            </a:r>
          </a:p>
        </p:txBody>
      </p:sp>
    </p:spTree>
    <p:extLst>
      <p:ext uri="{BB962C8B-B14F-4D97-AF65-F5344CB8AC3E}">
        <p14:creationId xmlns:p14="http://schemas.microsoft.com/office/powerpoint/2010/main" val="80934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42927" y="995795"/>
            <a:ext cx="864095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6.1 Altersteilzeit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62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42927" y="155679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6.1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Zeigen Sie im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aktuellen Schuljahr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für den Lehrer Rüdiger Friedrich die Übersicht über sein Beschäftigungsverhältnis an.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42927" y="278092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Modul Lehrkräfte, Reiter „Einsatz 13/14“, Button „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BeschVerh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Übersic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...“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" y="3717032"/>
            <a:ext cx="5172598" cy="2723243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325148" y="4478488"/>
            <a:ext cx="8558737" cy="1717260"/>
            <a:chOff x="325148" y="4478488"/>
            <a:chExt cx="8558737" cy="1717260"/>
          </a:xfrm>
        </p:grpSpPr>
        <p:sp>
          <p:nvSpPr>
            <p:cNvPr id="5" name="Rechteck 4"/>
            <p:cNvSpPr/>
            <p:nvPr/>
          </p:nvSpPr>
          <p:spPr>
            <a:xfrm>
              <a:off x="325148" y="5619684"/>
              <a:ext cx="1612999" cy="57606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5580110" y="4478488"/>
              <a:ext cx="33037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Geht zum Schuljahresende in die Freistellungsphase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Gerade Verbindung mit Pfeil 11"/>
            <p:cNvCxnSpPr>
              <a:stCxn id="10" idx="1"/>
              <a:endCxn id="5" idx="3"/>
            </p:cNvCxnSpPr>
            <p:nvPr/>
          </p:nvCxnSpPr>
          <p:spPr>
            <a:xfrm flipH="1">
              <a:off x="1938147" y="5078653"/>
              <a:ext cx="3641963" cy="829063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460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42927" y="995795"/>
            <a:ext cx="864095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6.1 Altersteilzeit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63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42927" y="164331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6.2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Zeigen Sie im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Planungsschuljahr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(2014/15) für den Lehrer Rüdiger Friedrich die Übersicht über sein Beschäftigungsverhältnis an.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2484" y="3309631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 Eintrag wird genau so übernommen.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erfolgt kein automatischer Eintrag in Abgang.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23528" y="4293096"/>
            <a:ext cx="8820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nach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Abgang (Grund: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Datum: 31.07.2014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01.08.2014?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Längerfristiger Ausfall: (FR, 23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WStd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Löschen Sie Unterricht und Anrechnungen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8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42927" y="995795"/>
            <a:ext cx="864095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6.2 Referendare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64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42927" y="1643316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6.4</a:t>
            </a:r>
          </a:p>
          <a:p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Untersuchen Sie im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aktuellen Schuljahr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(2013/14) die Referendare Leeb, Löw, Aigner und Raum.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2484" y="3506232"/>
            <a:ext cx="86409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Leeb: 	r1	geht im Planungsschuljahr in Zweigschule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Löw:	r2	ist und bleibt im Zweigschuleinsatz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Aigner:	r3	kommt im Planungsschuljahr an die 				Seminarschule 9310 zurück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Raum:	r4	UPZ 14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42927" y="995795"/>
            <a:ext cx="864095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6.2 Referendare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42927" y="1755973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6.5</a:t>
            </a:r>
          </a:p>
          <a:p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Bearbeiten Sie im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Planungsschuljahr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(2014/15) die Referendare Leeb, Löw und Aigner.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2484" y="357301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Leeb: 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r2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UPZ 17, Einsatzschule 0221 mit 17 </a:t>
            </a:r>
            <a:r>
              <a:rPr lang="de-DE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WStd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Löw: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r3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bleibt im Zweigschuleinsatz 9311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Aigner: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r4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UPZ 14, Einsatzschule löschen</a:t>
            </a:r>
            <a:endParaRPr lang="de-DE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4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42927" y="995795"/>
            <a:ext cx="864095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6.3 Anrechnungen, Funktionen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66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42927" y="1743199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Diese Daten müssen ggf. überarbeitet werden.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3747" y="2314615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6.6</a:t>
            </a:r>
          </a:p>
          <a:p>
            <a:endParaRPr lang="de-DE" sz="8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Überprüfen Sie die Einträge (insbesondere „von ...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is“) bei Funktionen und Anrechnungen in beiden Schuljahren bei</a:t>
            </a:r>
          </a:p>
          <a:p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Baumann, Uwe		Schulleiter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Brandmeier, Otmar	Beratungslehrer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Büttner, Hans		Systembetreuer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42927" y="486916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Funktionen in Ordnung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Anrechnungen werden um ein Jahr verlängert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23747" y="5847655"/>
            <a:ext cx="8660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Aber: Klicken Sie in das „bis“-Feld bei den Anrechnungen!!!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012159" y="6165304"/>
            <a:ext cx="285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32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1268413"/>
            <a:ext cx="8309743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7.1 Welche Bedeutung hat die UP?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292" name="Textfeld 7"/>
          <p:cNvSpPr txBox="1">
            <a:spLocks noChangeArrowheads="1"/>
          </p:cNvSpPr>
          <p:nvPr/>
        </p:nvSpPr>
        <p:spPr bwMode="auto">
          <a:xfrm>
            <a:off x="366713" y="2224088"/>
            <a:ext cx="8525767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UP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ist keine 2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 US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nannte sich bisher VUÜ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UP ist keine statistische Erhebung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UP beruht nicht auf Schüler(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einzel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daten</a:t>
            </a: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UP braucht keine Lehrerzuordnung in der Unterrichtsmatrix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UP ist nur für die staatlichen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Gymnasien</a:t>
            </a: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96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1268413"/>
            <a:ext cx="7877175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7.2 Bausteine der UP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6713" y="2205038"/>
            <a:ext cx="8525767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(bestimmte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 Lehrerdaten wie UPZ, Anrechnungs-, Ermäßigungsstunden, AZK, Mehrung/Minderung usw.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vorläufiger fächerspezifischer Einsatz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Budgetierung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Personalanforderungen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Versetzungsanträge (bei GY) – wie bisher mittels Internetportal (in OWA)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68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45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828675" y="1395413"/>
            <a:ext cx="424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800"/>
          </a:p>
        </p:txBody>
      </p:sp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477394" y="2837925"/>
            <a:ext cx="2016125" cy="3420000"/>
          </a:xfrm>
          <a:prstGeom prst="rect">
            <a:avLst/>
          </a:prstGeom>
          <a:solidFill>
            <a:schemeClr val="tx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800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BUDGET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in WS nach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Schülerzahl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800" dirty="0">
              <a:solidFill>
                <a:schemeClr val="bg1"/>
              </a:solidFill>
            </a:endParaRPr>
          </a:p>
        </p:txBody>
      </p:sp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477394" y="2021938"/>
            <a:ext cx="2016125" cy="900000"/>
          </a:xfrm>
          <a:prstGeom prst="rect">
            <a:avLst/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/>
              <a:t>Anrechnungs- und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/>
              <a:t>Ermäßigungs-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/>
              <a:t>stunden</a:t>
            </a:r>
          </a:p>
        </p:txBody>
      </p: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3132138" y="3197925"/>
            <a:ext cx="2016125" cy="3060000"/>
          </a:xfrm>
          <a:prstGeom prst="rect">
            <a:avLst/>
          </a:prstGeom>
          <a:solidFill>
            <a:srgbClr val="99CC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18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/>
              <a:t>Stamm-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/>
              <a:t>personal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/>
              <a:t>im neuen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1800" dirty="0"/>
              <a:t>Schuljahr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4000" dirty="0">
              <a:solidFill>
                <a:schemeClr val="bg1"/>
              </a:solidFill>
            </a:endParaRPr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3129757" y="2021938"/>
            <a:ext cx="2016125" cy="1260000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3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/>
              <a:t>Anforderungen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/>
              <a:t>im Rahmen der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de-DE" altLang="de-DE" sz="1600" dirty="0" smtClean="0"/>
              <a:t>Personalplanung</a:t>
            </a:r>
            <a:endParaRPr lang="de-DE" altLang="de-DE" sz="1600" dirty="0"/>
          </a:p>
        </p:txBody>
      </p:sp>
      <p:sp>
        <p:nvSpPr>
          <p:cNvPr id="88088" name="Text Box 24"/>
          <p:cNvSpPr txBox="1">
            <a:spLocks noChangeArrowheads="1"/>
          </p:cNvSpPr>
          <p:nvPr/>
        </p:nvSpPr>
        <p:spPr bwMode="auto">
          <a:xfrm>
            <a:off x="6625804" y="2620069"/>
            <a:ext cx="2016125" cy="276998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18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2400" dirty="0" smtClean="0"/>
              <a:t>UP</a:t>
            </a:r>
            <a:endParaRPr lang="de-DE" altLang="de-DE" sz="24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2400" dirty="0"/>
              <a:t>an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2400" dirty="0" err="1"/>
              <a:t>StMBW</a:t>
            </a:r>
            <a:endParaRPr lang="de-DE" altLang="de-DE" sz="24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e-DE" altLang="de-DE" sz="3200" dirty="0"/>
          </a:p>
        </p:txBody>
      </p:sp>
      <p:sp>
        <p:nvSpPr>
          <p:cNvPr id="88089" name="Line 25"/>
          <p:cNvSpPr>
            <a:spLocks noChangeShapeType="1"/>
          </p:cNvSpPr>
          <p:nvPr/>
        </p:nvSpPr>
        <p:spPr bwMode="auto">
          <a:xfrm>
            <a:off x="5373254" y="4005064"/>
            <a:ext cx="1079500" cy="0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0C495-F016-4678-9391-ED327B7ECFA9}" type="slidenum">
              <a:rPr lang="de-DE" smtClean="0"/>
              <a:pPr>
                <a:defRPr/>
              </a:pPr>
              <a:t>69</a:t>
            </a:fld>
            <a:endParaRPr lang="de-DE"/>
          </a:p>
        </p:txBody>
      </p:sp>
      <p:sp>
        <p:nvSpPr>
          <p:cNvPr id="16" name="Titel 5"/>
          <p:cNvSpPr txBox="1">
            <a:spLocks/>
          </p:cNvSpPr>
          <p:nvPr/>
        </p:nvSpPr>
        <p:spPr>
          <a:xfrm>
            <a:off x="366713" y="1052736"/>
            <a:ext cx="7877175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7.3 Budget und Anforderung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340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2" grpId="0" animBg="1"/>
      <p:bldP spid="88073" grpId="0" animBg="1"/>
      <p:bldP spid="88074" grpId="0" animBg="1"/>
      <p:bldP spid="88075" grpId="0" animBg="1"/>
      <p:bldP spid="88088" grpId="0" animBg="1"/>
      <p:bldP spid="880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309743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2.2 Vorüberlegungen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</a:t>
            </a:fld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349573" y="1988840"/>
            <a:ext cx="830974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Es gibt noch keine Daten im neuen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Schuljahr.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Neue Schüler müssen im neuen Schuljahr eingegeben werden.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62877" y="3612793"/>
            <a:ext cx="82964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è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Datenübertragung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vom </a:t>
            </a: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aktuellen Schuljahr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ins </a:t>
            </a: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Planungsschuljahr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Neues Schuljahr </a:t>
            </a:r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einrichten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175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1520" y="940739"/>
            <a:ext cx="8568951" cy="71913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.4 Personalplanung im KM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51521" y="1662041"/>
            <a:ext cx="856895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Datenbank „Blaubuch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>
              <a:defRPr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fächerspezifischer Einsatz (nicht die Unterrichtsmatrix) als Grundlage für evtl. notwendige Umplanungen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Fächern, Stammlehrkräften/Referendaren, … aber nicht zu Klassen, Wahlunterricht, Intensivierungen usw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lvl="1">
              <a:defRPr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Abbildung der (Budget-)Zahlen zu Stammpersonal, Anforderungen,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Zuweisungen</a:t>
            </a:r>
          </a:p>
          <a:p>
            <a:pPr lvl="1">
              <a:defRPr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  <a:defRPr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„kein ASV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70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6012160" y="5632359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urück zum Inhalt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4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251521" y="981075"/>
            <a:ext cx="8640960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 Durchführung der UP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71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251521" y="1628800"/>
            <a:ext cx="86409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Budget-Daten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Matrix überarbeiten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Vorläufiger fächerspezifischer Einsatz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 Lehrkräfte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Unterrichtselemente in der Oberstufe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Bedarfsermittlung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Personalanforderung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Datenüberprüfung (Plausibilitätsprüfungen)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Eintragen des Verantwortlichen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Übermittlung der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meisten dieser Punkte werden heuer bereits in der VUÜ abgehandelt.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1521" y="609329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Planungsschuljahr noch einmal Daten abholen?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80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.1 Budget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6697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Budget-Zahlen werden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aktuellen Schuljahr (2013/14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aus ASD abgeholt (Hier schon geschehen):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Verwaltung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ASD-Schnittstelle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/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Reiter „Übermittlung aus ASD“ – Daten abholen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366714" y="3722256"/>
            <a:ext cx="7951265" cy="1938992"/>
            <a:chOff x="366714" y="3573016"/>
            <a:chExt cx="7951265" cy="1938992"/>
          </a:xfrm>
        </p:grpSpPr>
        <p:sp>
          <p:nvSpPr>
            <p:cNvPr id="16" name="Textfeld 15"/>
            <p:cNvSpPr txBox="1"/>
            <p:nvPr/>
          </p:nvSpPr>
          <p:spPr>
            <a:xfrm>
              <a:off x="366714" y="3573016"/>
              <a:ext cx="54294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Die weitere Planung erfolgt im Planungsschuljahr </a:t>
              </a:r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2014/15</a:t>
              </a:r>
              <a:b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</a:br>
              <a:r>
                <a:rPr lang="de-DE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Datei </a:t>
              </a:r>
              <a:r>
                <a:rPr lang="de-DE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/>
                </a:rPr>
                <a:t></a:t>
              </a:r>
              <a:r>
                <a:rPr lang="de-DE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 </a:t>
              </a:r>
              <a:r>
                <a:rPr lang="de-DE" sz="2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Unterrichtsplanung </a:t>
              </a:r>
              <a:r>
                <a:rPr lang="de-DE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/>
                </a:rPr>
                <a:t></a:t>
              </a:r>
              <a:r>
                <a:rPr lang="de-DE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 </a:t>
              </a:r>
              <a:r>
                <a:rPr lang="de-DE" sz="2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	Unterrichtsplanung</a:t>
              </a:r>
              <a:r>
                <a:rPr lang="de-DE" sz="2400" dirty="0" smtClean="0"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/>
              </a:r>
              <a:br>
                <a:rPr lang="de-DE" sz="2400" dirty="0" smtClean="0"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</a:br>
              <a:r>
                <a:rPr lang="de-DE" sz="2400" dirty="0" smtClean="0"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		Reiter „Schülerzahlen“</a:t>
              </a:r>
              <a:endParaRPr lang="de-DE" sz="2400" dirty="0"/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3673683"/>
              <a:ext cx="2809875" cy="1838325"/>
            </a:xfrm>
            <a:prstGeom prst="rect">
              <a:avLst/>
            </a:prstGeom>
          </p:spPr>
        </p:pic>
        <p:sp>
          <p:nvSpPr>
            <p:cNvPr id="19" name="Rechteck 18"/>
            <p:cNvSpPr/>
            <p:nvPr/>
          </p:nvSpPr>
          <p:spPr>
            <a:xfrm>
              <a:off x="7462594" y="4385652"/>
              <a:ext cx="432048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/>
          <p:cNvSpPr txBox="1"/>
          <p:nvPr/>
        </p:nvSpPr>
        <p:spPr>
          <a:xfrm>
            <a:off x="366714" y="5589240"/>
            <a:ext cx="8021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8.1: 	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eine Zahl für Neueinschreibungen und PU ein.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8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.1 Budget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 dem Reiter „Stundenbudget“ findet man alle relevanten Budgetdaten.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03" y="2204864"/>
            <a:ext cx="5168710" cy="396044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66713" y="2778601"/>
            <a:ext cx="34556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Aufgabe </a:t>
            </a:r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8.2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Tragen Sie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Budget-zuschläge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ein für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Seminare in der Q12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Individuelle Lernzeit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Abordnung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Grund-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schullehrkraft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786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8.2 Matrix bereinigen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74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669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der Unterrichts-Matrix müssen die Stundenzahlen korrekt eingegeben werden.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Verteilung der Lehrkräfte in der Matrix ist nicht erforderlich.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66712" y="3068960"/>
            <a:ext cx="8525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Aufgabe </a:t>
            </a:r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8.3</a:t>
            </a:r>
          </a:p>
          <a:p>
            <a:endParaRPr lang="de-DE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Tragen Sie in der Matrix im katholischen Religions-unterricht (Kopplung r5) die Lehrkräfte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Aig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und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Fre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ein.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Beobachten Sie dabei die Anzeige in der Überschriftenzeile.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66712" y="5589240"/>
            <a:ext cx="838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Stundenbedarf und „unversorgt“ werden angepasst.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1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.3 Vorläufiger Facheinsatz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66713" y="1600086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Bisher in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98625"/>
            <a:ext cx="4275137" cy="447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66714" y="2293429"/>
            <a:ext cx="41332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vorl. </a:t>
            </a:r>
            <a:r>
              <a:rPr lang="de-DE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Unterr.Planung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F3</a:t>
            </a:r>
          </a:p>
          <a:p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Daten aus Matrix übernehmen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Daten in der Tabelle „Unterrichtsplanung“ bearbeiten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7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8.3 Vorläufiger Facheinsatz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76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Vorläufiger Facheinsatz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 		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Vorläufiger Facheinsatz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2529622"/>
            <a:ext cx="2552700" cy="4029075"/>
          </a:xfrm>
          <a:prstGeom prst="rect">
            <a:avLst/>
          </a:prstGeom>
        </p:spPr>
      </p:pic>
      <p:grpSp>
        <p:nvGrpSpPr>
          <p:cNvPr id="23" name="Gruppieren 22"/>
          <p:cNvGrpSpPr/>
          <p:nvPr/>
        </p:nvGrpSpPr>
        <p:grpSpPr>
          <a:xfrm>
            <a:off x="366713" y="4128298"/>
            <a:ext cx="8139304" cy="2119405"/>
            <a:chOff x="366713" y="4128298"/>
            <a:chExt cx="8139304" cy="2119405"/>
          </a:xfrm>
        </p:grpSpPr>
        <p:sp>
          <p:nvSpPr>
            <p:cNvPr id="10" name="Rechteck 9"/>
            <p:cNvSpPr/>
            <p:nvPr/>
          </p:nvSpPr>
          <p:spPr>
            <a:xfrm>
              <a:off x="366713" y="4128298"/>
              <a:ext cx="1396975" cy="59684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3707904" y="5157191"/>
              <a:ext cx="47981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Zahlen aus der Matrix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366713" y="5959671"/>
              <a:ext cx="1437810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mit Pfeil 13"/>
            <p:cNvCxnSpPr>
              <a:stCxn id="11" idx="1"/>
              <a:endCxn id="10" idx="3"/>
            </p:cNvCxnSpPr>
            <p:nvPr/>
          </p:nvCxnSpPr>
          <p:spPr>
            <a:xfrm flipH="1" flipV="1">
              <a:off x="1763688" y="4426721"/>
              <a:ext cx="1944216" cy="96130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>
              <a:stCxn id="11" idx="1"/>
              <a:endCxn id="12" idx="3"/>
            </p:cNvCxnSpPr>
            <p:nvPr/>
          </p:nvCxnSpPr>
          <p:spPr>
            <a:xfrm flipH="1">
              <a:off x="1804523" y="5388024"/>
              <a:ext cx="1903381" cy="71566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959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6" y="2517386"/>
            <a:ext cx="2609850" cy="4038600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8.3 Vorläufiger Facheinsatz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77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Lehrerin Aigner soll noch weitere 6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WStd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 unterrichten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1547663" y="5944862"/>
            <a:ext cx="6937960" cy="461665"/>
            <a:chOff x="1547663" y="5944862"/>
            <a:chExt cx="6937960" cy="461665"/>
          </a:xfrm>
        </p:grpSpPr>
        <p:sp>
          <p:nvSpPr>
            <p:cNvPr id="11" name="Textfeld 10"/>
            <p:cNvSpPr txBox="1"/>
            <p:nvPr/>
          </p:nvSpPr>
          <p:spPr>
            <a:xfrm>
              <a:off x="3687510" y="5944862"/>
              <a:ext cx="47981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Hier Zahl eintragen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1547663" y="6103687"/>
              <a:ext cx="256859" cy="1440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" name="Gerade Verbindung mit Pfeil 15"/>
            <p:cNvCxnSpPr>
              <a:stCxn id="11" idx="1"/>
              <a:endCxn id="12" idx="3"/>
            </p:cNvCxnSpPr>
            <p:nvPr/>
          </p:nvCxnSpPr>
          <p:spPr>
            <a:xfrm flipH="1">
              <a:off x="1804522" y="6175695"/>
              <a:ext cx="188298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feld 1"/>
          <p:cNvSpPr txBox="1"/>
          <p:nvPr/>
        </p:nvSpPr>
        <p:spPr>
          <a:xfrm>
            <a:off x="3687509" y="2484801"/>
            <a:ext cx="50123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8.4</a:t>
            </a:r>
          </a:p>
          <a:p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diese Stunden im Facheinsatz der Lehrkräfte ein.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uppieren 26"/>
          <p:cNvGrpSpPr/>
          <p:nvPr/>
        </p:nvGrpSpPr>
        <p:grpSpPr>
          <a:xfrm>
            <a:off x="1475656" y="4400082"/>
            <a:ext cx="7224154" cy="461665"/>
            <a:chOff x="1475656" y="4400082"/>
            <a:chExt cx="7224154" cy="461665"/>
          </a:xfrm>
        </p:grpSpPr>
        <p:sp>
          <p:nvSpPr>
            <p:cNvPr id="10" name="Rechteck 9"/>
            <p:cNvSpPr/>
            <p:nvPr/>
          </p:nvSpPr>
          <p:spPr>
            <a:xfrm>
              <a:off x="1475656" y="4536686"/>
              <a:ext cx="288032" cy="188458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00B050"/>
                </a:solidFill>
              </a:endParaRPr>
            </a:p>
          </p:txBody>
        </p:sp>
        <p:cxnSp>
          <p:nvCxnSpPr>
            <p:cNvPr id="14" name="Gerade Verbindung mit Pfeil 13"/>
            <p:cNvCxnSpPr>
              <a:stCxn id="21" idx="1"/>
              <a:endCxn id="10" idx="3"/>
            </p:cNvCxnSpPr>
            <p:nvPr/>
          </p:nvCxnSpPr>
          <p:spPr>
            <a:xfrm flipH="1">
              <a:off x="1763688" y="4630915"/>
              <a:ext cx="1923821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feld 20"/>
            <p:cNvSpPr txBox="1"/>
            <p:nvPr/>
          </p:nvSpPr>
          <p:spPr>
            <a:xfrm>
              <a:off x="3687509" y="4400082"/>
              <a:ext cx="50123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Summe der Stunden erscheint hier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211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8.4 Besonderer Unterricht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78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525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 Besondere Unterricht – dazu gehört auch der Unterricht in der Q11 und Q12 (Art: o) – muss geplant sein, eventuell noch ohne Lehrkraft.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6712" y="5085184"/>
            <a:ext cx="8669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der Tabelle beim Facheinsatz der Lehrkräfte ist der Besondere Unterricht rechts von der dicken schwarzen Linie aufgeführt.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66712" y="2996952"/>
            <a:ext cx="8525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Planung des besonderen Unterrichts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Unterrichtsverteilung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Liste 	Besonderer Unterricht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oder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bei der einzelnen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Lehrkraft: Reiter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xxxx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GY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8.4 Besonderer Unterricht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79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98625"/>
            <a:ext cx="87772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8.5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Vergewissern Sie sich, dass im Fach K Oberstufenunterricht eingetragen ist, z. B. mit der Lehrkraft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Suchen Sie diesen Unterricht im Facheinsatz der Lehrkräfte.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3717032"/>
            <a:ext cx="8117265" cy="2304256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66713" y="6093296"/>
            <a:ext cx="8117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 taucht beim Besonderen Unterricht hier nicht auf!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1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179512" y="981075"/>
            <a:ext cx="8712968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2.3 Vorarbeiten für das neue Schuljahr 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66712" y="1700808"/>
            <a:ext cx="866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Einrichten des neuen Schuljahres ist 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einmalig und kann nicht wiederholt </a:t>
            </a:r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6711" y="4437112"/>
            <a:ext cx="8669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Vorbereitung im aktuellen Schuljahr</a:t>
            </a:r>
          </a:p>
          <a:p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Zielklassen zuordnen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 Absolventen Abgang eintragen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66713" y="2634533"/>
            <a:ext cx="8856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Anleitung im Wiki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www.asv.bayern.de/wiki/unterrichtsplanung/neues_schuljahr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zw.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www.asv.bayern.de/wiki/unterrichtsplanung/gy_neues_schuljahr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5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8.4 Besonderer Unterricht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28800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3140968"/>
            <a:ext cx="8083237" cy="3367309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66713" y="2132856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Im Modul Fächer/Fachgruppen muss die Option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besonderem Unterricht verwenden“ aktiviert sein. </a:t>
            </a:r>
            <a:endParaRPr lang="de-DE" sz="2400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2051720" y="2963853"/>
            <a:ext cx="2577877" cy="2985427"/>
            <a:chOff x="2051720" y="2963853"/>
            <a:chExt cx="2577877" cy="2985427"/>
          </a:xfrm>
        </p:grpSpPr>
        <p:sp>
          <p:nvSpPr>
            <p:cNvPr id="10" name="Rechteck 9"/>
            <p:cNvSpPr/>
            <p:nvPr/>
          </p:nvSpPr>
          <p:spPr>
            <a:xfrm>
              <a:off x="2051720" y="5733256"/>
              <a:ext cx="1944216" cy="2160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mit Pfeil 12"/>
            <p:cNvCxnSpPr>
              <a:stCxn id="11" idx="2"/>
              <a:endCxn id="10" idx="0"/>
            </p:cNvCxnSpPr>
            <p:nvPr/>
          </p:nvCxnSpPr>
          <p:spPr>
            <a:xfrm flipH="1">
              <a:off x="3023828" y="2963853"/>
              <a:ext cx="1605769" cy="276940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632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8.5 Bedarfsübersicht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28800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</a:t>
            </a:r>
          </a:p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Reiter „Bedarfsübersicht“</a:t>
            </a:r>
            <a:endParaRPr lang="de-DE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" y="2459796"/>
            <a:ext cx="6437535" cy="3960567"/>
          </a:xfrm>
          <a:prstGeom prst="rect">
            <a:avLst/>
          </a:prstGeom>
        </p:spPr>
      </p:pic>
      <p:grpSp>
        <p:nvGrpSpPr>
          <p:cNvPr id="36" name="Gruppieren 35"/>
          <p:cNvGrpSpPr/>
          <p:nvPr/>
        </p:nvGrpSpPr>
        <p:grpSpPr>
          <a:xfrm>
            <a:off x="2339752" y="2276872"/>
            <a:ext cx="6804248" cy="1512168"/>
            <a:chOff x="2339752" y="2276872"/>
            <a:chExt cx="6804248" cy="1512168"/>
          </a:xfrm>
        </p:grpSpPr>
        <p:sp>
          <p:nvSpPr>
            <p:cNvPr id="4" name="Rechteck 3"/>
            <p:cNvSpPr/>
            <p:nvPr/>
          </p:nvSpPr>
          <p:spPr>
            <a:xfrm>
              <a:off x="2339752" y="3429000"/>
              <a:ext cx="288032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" name="Gruppieren 16"/>
            <p:cNvGrpSpPr/>
            <p:nvPr/>
          </p:nvGrpSpPr>
          <p:grpSpPr>
            <a:xfrm>
              <a:off x="2627784" y="2276872"/>
              <a:ext cx="6516216" cy="1332148"/>
              <a:chOff x="2627784" y="2276872"/>
              <a:chExt cx="6516216" cy="1332148"/>
            </a:xfrm>
          </p:grpSpPr>
          <p:sp>
            <p:nvSpPr>
              <p:cNvPr id="12" name="Textfeld 11"/>
              <p:cNvSpPr txBox="1"/>
              <p:nvPr/>
            </p:nvSpPr>
            <p:spPr>
              <a:xfrm>
                <a:off x="6804247" y="2276872"/>
                <a:ext cx="233975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Oberstufe als Pflichtunterricht</a:t>
                </a:r>
                <a:endParaRPr lang="de-DE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6" name="Gerade Verbindung mit Pfeil 15"/>
              <p:cNvCxnSpPr>
                <a:stCxn id="12" idx="1"/>
                <a:endCxn id="4" idx="3"/>
              </p:cNvCxnSpPr>
              <p:nvPr/>
            </p:nvCxnSpPr>
            <p:spPr>
              <a:xfrm flipH="1">
                <a:off x="2627784" y="2692371"/>
                <a:ext cx="4176463" cy="91664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uppieren 24"/>
          <p:cNvGrpSpPr/>
          <p:nvPr/>
        </p:nvGrpSpPr>
        <p:grpSpPr>
          <a:xfrm>
            <a:off x="5004048" y="3150695"/>
            <a:ext cx="3888432" cy="2438545"/>
            <a:chOff x="5004048" y="3150695"/>
            <a:chExt cx="3888432" cy="2438545"/>
          </a:xfrm>
        </p:grpSpPr>
        <p:sp>
          <p:nvSpPr>
            <p:cNvPr id="20" name="Rechteck 19"/>
            <p:cNvSpPr/>
            <p:nvPr/>
          </p:nvSpPr>
          <p:spPr>
            <a:xfrm>
              <a:off x="5004048" y="3150695"/>
              <a:ext cx="864096" cy="2438545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6948264" y="3717032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Offener Bedarf</a:t>
              </a:r>
              <a:endPara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Gerade Verbindung mit Pfeil 22"/>
            <p:cNvCxnSpPr>
              <a:stCxn id="21" idx="1"/>
              <a:endCxn id="20" idx="3"/>
            </p:cNvCxnSpPr>
            <p:nvPr/>
          </p:nvCxnSpPr>
          <p:spPr>
            <a:xfrm flipH="1">
              <a:off x="5868144" y="4132531"/>
              <a:ext cx="1080120" cy="23743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pieren 34"/>
          <p:cNvGrpSpPr/>
          <p:nvPr/>
        </p:nvGrpSpPr>
        <p:grpSpPr>
          <a:xfrm>
            <a:off x="366713" y="3356992"/>
            <a:ext cx="8669783" cy="3063371"/>
            <a:chOff x="366713" y="3356992"/>
            <a:chExt cx="8669783" cy="3063371"/>
          </a:xfrm>
        </p:grpSpPr>
        <p:sp>
          <p:nvSpPr>
            <p:cNvPr id="26" name="Rechteck 25"/>
            <p:cNvSpPr/>
            <p:nvPr/>
          </p:nvSpPr>
          <p:spPr>
            <a:xfrm>
              <a:off x="6012160" y="3356992"/>
              <a:ext cx="648072" cy="2160240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366713" y="5589240"/>
              <a:ext cx="2261071" cy="831123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6948264" y="5589240"/>
              <a:ext cx="20882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de-DE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eitere Informationen</a:t>
              </a:r>
              <a:endPara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Gerade Verbindung mit Pfeil 29"/>
            <p:cNvCxnSpPr>
              <a:stCxn id="28" idx="1"/>
              <a:endCxn id="27" idx="3"/>
            </p:cNvCxnSpPr>
            <p:nvPr/>
          </p:nvCxnSpPr>
          <p:spPr>
            <a:xfrm flipH="1">
              <a:off x="2627784" y="6004739"/>
              <a:ext cx="4320480" cy="6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mit Pfeil 31"/>
            <p:cNvCxnSpPr>
              <a:stCxn id="28" idx="1"/>
              <a:endCxn id="26" idx="2"/>
            </p:cNvCxnSpPr>
            <p:nvPr/>
          </p:nvCxnSpPr>
          <p:spPr>
            <a:xfrm flipH="1" flipV="1">
              <a:off x="6336196" y="5517232"/>
              <a:ext cx="612068" cy="487507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356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3" y="2812105"/>
            <a:ext cx="6714902" cy="3641231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8.6 Lehrerkapazität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28800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</a:t>
            </a:r>
          </a:p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Reiter „Lehrerkapazität“</a:t>
            </a:r>
            <a:endParaRPr lang="de-DE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518770" y="2465909"/>
            <a:ext cx="8517725" cy="830997"/>
            <a:chOff x="518770" y="2465909"/>
            <a:chExt cx="8517725" cy="830997"/>
          </a:xfrm>
        </p:grpSpPr>
        <p:sp>
          <p:nvSpPr>
            <p:cNvPr id="4" name="Rechteck 3"/>
            <p:cNvSpPr/>
            <p:nvPr/>
          </p:nvSpPr>
          <p:spPr>
            <a:xfrm>
              <a:off x="518770" y="2959022"/>
              <a:ext cx="576064" cy="22284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" name="Gruppieren 16"/>
            <p:cNvGrpSpPr/>
            <p:nvPr/>
          </p:nvGrpSpPr>
          <p:grpSpPr>
            <a:xfrm>
              <a:off x="1094834" y="2465909"/>
              <a:ext cx="7941661" cy="830997"/>
              <a:chOff x="1094834" y="2465909"/>
              <a:chExt cx="7941661" cy="830997"/>
            </a:xfrm>
          </p:grpSpPr>
          <p:sp>
            <p:nvSpPr>
              <p:cNvPr id="12" name="Textfeld 11"/>
              <p:cNvSpPr txBox="1"/>
              <p:nvPr/>
            </p:nvSpPr>
            <p:spPr>
              <a:xfrm>
                <a:off x="4252260" y="2465909"/>
                <a:ext cx="47842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Zugriff auf Matrix, Liste Unterricht, Tabelle Facheinsatz</a:t>
                </a:r>
                <a:endParaRPr lang="de-DE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6" name="Gerade Verbindung mit Pfeil 15"/>
              <p:cNvCxnSpPr>
                <a:stCxn id="12" idx="1"/>
                <a:endCxn id="4" idx="3"/>
              </p:cNvCxnSpPr>
              <p:nvPr/>
            </p:nvCxnSpPr>
            <p:spPr>
              <a:xfrm flipH="1">
                <a:off x="1094834" y="2881408"/>
                <a:ext cx="3157426" cy="18903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7606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8.7 Anforderungen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28800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Unterrichtsplanung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Personalveränderung</a:t>
            </a:r>
            <a:endParaRPr lang="de-DE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1" y="2156007"/>
            <a:ext cx="7914903" cy="4243585"/>
          </a:xfrm>
          <a:prstGeom prst="rect">
            <a:avLst/>
          </a:prstGeom>
        </p:spPr>
      </p:pic>
      <p:grpSp>
        <p:nvGrpSpPr>
          <p:cNvPr id="21" name="Gruppieren 20"/>
          <p:cNvGrpSpPr/>
          <p:nvPr/>
        </p:nvGrpSpPr>
        <p:grpSpPr>
          <a:xfrm>
            <a:off x="372881" y="4173118"/>
            <a:ext cx="8879639" cy="1977670"/>
            <a:chOff x="372881" y="4173118"/>
            <a:chExt cx="8879639" cy="1977670"/>
          </a:xfrm>
        </p:grpSpPr>
        <p:sp>
          <p:nvSpPr>
            <p:cNvPr id="11" name="Textfeld 10"/>
            <p:cNvSpPr txBox="1"/>
            <p:nvPr/>
          </p:nvSpPr>
          <p:spPr>
            <a:xfrm>
              <a:off x="5976664" y="4581128"/>
              <a:ext cx="32758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Neu: </a:t>
              </a:r>
            </a:p>
            <a:p>
              <a:r>
                <a:rPr lang="de-DE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 kann für die neue Lehrkraft bereits An-rechnungen einplanen</a:t>
              </a:r>
              <a:endPara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uppieren 18"/>
            <p:cNvGrpSpPr/>
            <p:nvPr/>
          </p:nvGrpSpPr>
          <p:grpSpPr>
            <a:xfrm>
              <a:off x="372881" y="4173118"/>
              <a:ext cx="5603783" cy="1192840"/>
              <a:chOff x="372881" y="4173118"/>
              <a:chExt cx="5603783" cy="1192840"/>
            </a:xfrm>
          </p:grpSpPr>
          <p:sp>
            <p:nvSpPr>
              <p:cNvPr id="10" name="Rechteck 9"/>
              <p:cNvSpPr/>
              <p:nvPr/>
            </p:nvSpPr>
            <p:spPr>
              <a:xfrm>
                <a:off x="372881" y="4173118"/>
                <a:ext cx="1246791" cy="24321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4" name="Gerade Verbindung mit Pfeil 13"/>
              <p:cNvCxnSpPr>
                <a:stCxn id="11" idx="1"/>
                <a:endCxn id="10" idx="3"/>
              </p:cNvCxnSpPr>
              <p:nvPr/>
            </p:nvCxnSpPr>
            <p:spPr>
              <a:xfrm flipH="1" flipV="1">
                <a:off x="1619672" y="4294724"/>
                <a:ext cx="4356992" cy="107123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903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1" y="2763742"/>
            <a:ext cx="4171950" cy="3305175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8.8 Schülerzahlen aktualisieren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84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628800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Modul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Modulbezogene Funktionen </a:t>
            </a:r>
            <a:r>
              <a:rPr lang="de-DE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Matrixfunktionen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Schülerzahlen aktualisieren</a:t>
            </a:r>
            <a:endParaRPr lang="de-DE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21950" y="3700375"/>
            <a:ext cx="8270530" cy="1806466"/>
            <a:chOff x="621950" y="3700375"/>
            <a:chExt cx="8270530" cy="1806466"/>
          </a:xfrm>
        </p:grpSpPr>
        <p:grpSp>
          <p:nvGrpSpPr>
            <p:cNvPr id="24" name="Gruppieren 23"/>
            <p:cNvGrpSpPr/>
            <p:nvPr/>
          </p:nvGrpSpPr>
          <p:grpSpPr>
            <a:xfrm>
              <a:off x="621950" y="3700375"/>
              <a:ext cx="8270530" cy="1806466"/>
              <a:chOff x="621950" y="3689984"/>
              <a:chExt cx="8270530" cy="1806466"/>
            </a:xfrm>
          </p:grpSpPr>
          <p:grpSp>
            <p:nvGrpSpPr>
              <p:cNvPr id="21" name="Gruppieren 20"/>
              <p:cNvGrpSpPr/>
              <p:nvPr/>
            </p:nvGrpSpPr>
            <p:grpSpPr>
              <a:xfrm>
                <a:off x="621950" y="3689984"/>
                <a:ext cx="8270530" cy="1033769"/>
                <a:chOff x="621950" y="3685859"/>
                <a:chExt cx="8270530" cy="1033769"/>
              </a:xfrm>
            </p:grpSpPr>
            <p:sp>
              <p:nvSpPr>
                <p:cNvPr id="11" name="Textfeld 10"/>
                <p:cNvSpPr txBox="1"/>
                <p:nvPr/>
              </p:nvSpPr>
              <p:spPr>
                <a:xfrm>
                  <a:off x="5076056" y="4257963"/>
                  <a:ext cx="381642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2400" dirty="0" smtClean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Diese Optionen wählen</a:t>
                  </a:r>
                  <a:endParaRPr lang="de-DE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9" name="Gruppieren 18"/>
                <p:cNvGrpSpPr/>
                <p:nvPr/>
              </p:nvGrpSpPr>
              <p:grpSpPr>
                <a:xfrm>
                  <a:off x="621950" y="3685859"/>
                  <a:ext cx="4454106" cy="802937"/>
                  <a:chOff x="621950" y="3685859"/>
                  <a:chExt cx="4454106" cy="802937"/>
                </a:xfrm>
              </p:grpSpPr>
              <p:sp>
                <p:nvSpPr>
                  <p:cNvPr id="10" name="Rechteck 9"/>
                  <p:cNvSpPr/>
                  <p:nvPr/>
                </p:nvSpPr>
                <p:spPr>
                  <a:xfrm>
                    <a:off x="621950" y="3685859"/>
                    <a:ext cx="2437881" cy="216024"/>
                  </a:xfrm>
                  <a:prstGeom prst="rect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14" name="Gerade Verbindung mit Pfeil 13"/>
                  <p:cNvCxnSpPr>
                    <a:stCxn id="11" idx="1"/>
                    <a:endCxn id="10" idx="3"/>
                  </p:cNvCxnSpPr>
                  <p:nvPr/>
                </p:nvCxnSpPr>
                <p:spPr>
                  <a:xfrm flipH="1" flipV="1">
                    <a:off x="3059831" y="3793871"/>
                    <a:ext cx="2016225" cy="694925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" name="Rechteck 17"/>
              <p:cNvSpPr/>
              <p:nvPr/>
            </p:nvSpPr>
            <p:spPr>
              <a:xfrm>
                <a:off x="621950" y="5208418"/>
                <a:ext cx="2869930" cy="28803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2" name="Gerade Verbindung mit Pfeil 21"/>
            <p:cNvCxnSpPr>
              <a:stCxn id="11" idx="1"/>
              <a:endCxn id="18" idx="3"/>
            </p:cNvCxnSpPr>
            <p:nvPr/>
          </p:nvCxnSpPr>
          <p:spPr>
            <a:xfrm flipH="1">
              <a:off x="3491880" y="4503312"/>
              <a:ext cx="1584176" cy="8595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318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8.9 Datenprüfung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85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887215"/>
            <a:ext cx="852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Verwaltung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Datenprüfung</a:t>
            </a:r>
            <a:endParaRPr lang="de-DE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6713" y="2852936"/>
            <a:ext cx="8525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 der Datenprüfung nur die Prüfungen wählen, die für die UP vorgesehen sind.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Unterscheide Muss- und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Kannfehler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1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8.10 </a:t>
            </a:r>
            <a:r>
              <a:rPr smtClean="0">
                <a:solidFill>
                  <a:schemeClr val="accent1">
                    <a:lumMod val="75000"/>
                  </a:schemeClr>
                </a:solidFill>
              </a:rPr>
              <a:t>Verantwortlichen eintragen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86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66713" y="1887215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Schulische Daten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Schulen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Reiter „Organisation 14/15“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6713" y="2852936"/>
            <a:ext cx="852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8.6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Tragen Sie einen Verantwortlichen für die UP ein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8.11 Planungsphase beenden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87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66713" y="1844824"/>
            <a:ext cx="8525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Schulische Daten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Schulen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Reiter „Organisation 14/15“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Button „Aktive Planungsphase beenden“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6713" y="4797152"/>
            <a:ext cx="8525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Planungsphase soll erst beendet werden, wenn keine größeren Änderungen mehr stattfinden, aber vor der Abgabe der US.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6712" y="3308791"/>
            <a:ext cx="8525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Alle Änderungen, die bis zu diesem Zeitpunkt gemacht wurden, und die künftigen werden in der Schullaufbahn dokumentiert (Klassenzuordnung).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8.12 Abgabe der UP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88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36608" y="3316157"/>
            <a:ext cx="8525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UP-Meldung</a:t>
            </a:r>
          </a:p>
          <a:p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Datei </a:t>
            </a:r>
            <a:r>
              <a:rPr lang="de-DE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Verwaltung </a:t>
            </a:r>
            <a:r>
              <a:rPr lang="de-DE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de-DE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ASD-Schnittstelle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Reiter „Übermittlung an ASD“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	Button „Unterrichtsplanung“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36609" y="1700808"/>
            <a:ext cx="85558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Vorarbeiten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Wertelisten und ASV aktualisieren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Anwendungsdaten aktualisieren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Datenprüfung durchführen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36608" y="4941168"/>
            <a:ext cx="8525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Nacharbeiten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Quittungen abholen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gf. Quittungen bearbeiten / Fehler korrigieren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vtl. UP erneut abgeben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8525767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8.13 Termine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9512" y="6525344"/>
            <a:ext cx="2304256" cy="217488"/>
          </a:xfrm>
        </p:spPr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2771799" y="6525344"/>
            <a:ext cx="3744417" cy="216768"/>
          </a:xfrm>
        </p:spPr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380312" y="6525344"/>
            <a:ext cx="998537" cy="196850"/>
          </a:xfrm>
        </p:spPr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89</a:t>
            </a:fld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361950" y="1844824"/>
            <a:ext cx="85257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Personalplanung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und Personalzuweisung auf Grundlage der </a:t>
            </a:r>
            <a:r>
              <a:rPr lang="de-DE" alt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WinLD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-Daten, die als VUÜ bis 14. Mai 2014 abgegeben werden.</a:t>
            </a:r>
            <a:b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Liefertermin für die ASV-UP: </a:t>
            </a:r>
            <a:r>
              <a:rPr lang="de-DE" alt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Juni 2014</a:t>
            </a:r>
            <a:br>
              <a:rPr lang="de-DE" alt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(KMS am 20. März 2014 per OWA)</a:t>
            </a:r>
            <a:endParaRPr lang="de-DE" alt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1"/>
          <p:cNvSpPr txBox="1">
            <a:spLocks noChangeArrowheads="1"/>
          </p:cNvSpPr>
          <p:nvPr/>
        </p:nvSpPr>
        <p:spPr bwMode="auto">
          <a:xfrm>
            <a:off x="366713" y="4509120"/>
            <a:ext cx="852100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Bezahlung aller Teilzeitbeschäftigten wird (über VIVA)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b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 August </a:t>
            </a:r>
            <a:r>
              <a:rPr lang="de-DE" alt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auf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dieser Datengrundlage umgestellt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 zum Inhalt</a:t>
            </a:r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4" y="1628800"/>
            <a:ext cx="2743200" cy="2809875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6713" y="981075"/>
            <a:ext cx="7877175" cy="7175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de-DE" sz="3600" b="1" kern="1200" dirty="0">
                <a:solidFill>
                  <a:srgbClr val="89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98989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dirty="0" smtClean="0">
                <a:solidFill>
                  <a:schemeClr val="accent1">
                    <a:lumMod val="75000"/>
                  </a:schemeClr>
                </a:solidFill>
              </a:rPr>
              <a:t>2.4 Zielklassen überarbeiten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7" name="Textfeld 1"/>
          <p:cNvSpPr txBox="1">
            <a:spLocks noChangeArrowheads="1"/>
          </p:cNvSpPr>
          <p:nvPr/>
        </p:nvSpPr>
        <p:spPr bwMode="auto">
          <a:xfrm>
            <a:off x="3275856" y="1634024"/>
            <a:ext cx="56886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den Stammdaten jeder Klasse ist die </a:t>
            </a:r>
            <a:r>
              <a:rPr lang="de-DE" altLang="de-DE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Zielklasse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für das nächste Schuljahr angegeben. </a:t>
            </a:r>
            <a:endParaRPr lang="de-DE" altLang="de-DE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Schulleitung: UP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30. April 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F8E9-83B2-4A90-87F9-CD8446706AEB}" type="slidenum">
              <a:rPr lang="de-DE" smtClean="0"/>
              <a:t>9</a:t>
            </a:fld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1043608" y="4066681"/>
            <a:ext cx="1980581" cy="3900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3275856" y="2958043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Schritt: Zielklassen aktualisieren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Zielklasse der Q12 ist wieder die Q12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6714" y="4581128"/>
            <a:ext cx="5285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2.3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Lassen Sie im Modul „Klassen“ die Zielklassen im Navigator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anzeigen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alt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Geben Sie als Zielklasse der 12Q die Klasse 12Q </a:t>
            </a:r>
            <a:r>
              <a:rPr lang="de-DE" altLang="de-DE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5778388" y="3789040"/>
            <a:ext cx="2869929" cy="2785495"/>
            <a:chOff x="6012160" y="1145526"/>
            <a:chExt cx="2869929" cy="2785495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60" y="1698774"/>
              <a:ext cx="2467716" cy="2232247"/>
            </a:xfrm>
            <a:prstGeom prst="rect">
              <a:avLst/>
            </a:prstGeom>
          </p:spPr>
        </p:pic>
        <p:cxnSp>
          <p:nvCxnSpPr>
            <p:cNvPr id="16" name="Gerade Verbindung mit Pfeil 15"/>
            <p:cNvCxnSpPr/>
            <p:nvPr/>
          </p:nvCxnSpPr>
          <p:spPr>
            <a:xfrm flipH="1">
              <a:off x="8378033" y="1145526"/>
              <a:ext cx="504056" cy="64807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708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Vorlage_ASV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5B3D7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3730</Words>
  <Application>Microsoft Office PowerPoint</Application>
  <PresentationFormat>Bildschirmpräsentation (4:3)</PresentationFormat>
  <Paragraphs>1116</Paragraphs>
  <Slides>89</Slides>
  <Notes>89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89</vt:i4>
      </vt:variant>
    </vt:vector>
  </HeadingPairs>
  <TitlesOfParts>
    <vt:vector size="90" baseType="lpstr">
      <vt:lpstr>Vorlage_ASV</vt:lpstr>
      <vt:lpstr>UnterrichtsPlanung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2014-03-29T09:31:24Z</dcterms:created>
  <dcterms:modified xsi:type="dcterms:W3CDTF">2014-04-28T17:28:27Z</dcterms:modified>
</cp:coreProperties>
</file>