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30" r:id="rId3"/>
    <p:sldId id="335" r:id="rId4"/>
    <p:sldId id="277" r:id="rId5"/>
    <p:sldId id="278" r:id="rId6"/>
    <p:sldId id="284" r:id="rId7"/>
    <p:sldId id="285" r:id="rId8"/>
    <p:sldId id="286" r:id="rId9"/>
    <p:sldId id="291" r:id="rId10"/>
    <p:sldId id="315" r:id="rId11"/>
    <p:sldId id="336" r:id="rId12"/>
    <p:sldId id="292" r:id="rId13"/>
    <p:sldId id="302" r:id="rId14"/>
    <p:sldId id="314" r:id="rId15"/>
    <p:sldId id="333" r:id="rId16"/>
    <p:sldId id="337" r:id="rId17"/>
    <p:sldId id="282" r:id="rId18"/>
    <p:sldId id="280" r:id="rId19"/>
    <p:sldId id="281" r:id="rId20"/>
    <p:sldId id="316" r:id="rId21"/>
    <p:sldId id="338" r:id="rId22"/>
    <p:sldId id="287" r:id="rId23"/>
    <p:sldId id="288" r:id="rId24"/>
    <p:sldId id="289" r:id="rId25"/>
    <p:sldId id="290" r:id="rId26"/>
    <p:sldId id="317" r:id="rId27"/>
    <p:sldId id="339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18" r:id="rId38"/>
    <p:sldId id="340" r:id="rId39"/>
    <p:sldId id="303" r:id="rId40"/>
    <p:sldId id="304" r:id="rId41"/>
    <p:sldId id="305" r:id="rId42"/>
    <p:sldId id="309" r:id="rId43"/>
    <p:sldId id="307" r:id="rId44"/>
    <p:sldId id="306" r:id="rId45"/>
    <p:sldId id="308" r:id="rId46"/>
    <p:sldId id="319" r:id="rId47"/>
    <p:sldId id="341" r:id="rId48"/>
    <p:sldId id="311" r:id="rId49"/>
    <p:sldId id="312" r:id="rId50"/>
    <p:sldId id="313" r:id="rId51"/>
    <p:sldId id="320" r:id="rId52"/>
    <p:sldId id="342" r:id="rId53"/>
    <p:sldId id="321" r:id="rId54"/>
    <p:sldId id="322" r:id="rId55"/>
    <p:sldId id="343" r:id="rId56"/>
    <p:sldId id="323" r:id="rId57"/>
    <p:sldId id="326" r:id="rId58"/>
    <p:sldId id="325" r:id="rId59"/>
    <p:sldId id="327" r:id="rId60"/>
    <p:sldId id="328" r:id="rId61"/>
    <p:sldId id="329" r:id="rId62"/>
    <p:sldId id="331" r:id="rId63"/>
    <p:sldId id="332" r:id="rId64"/>
    <p:sldId id="344" r:id="rId65"/>
    <p:sldId id="334" r:id="rId66"/>
    <p:sldId id="310" r:id="rId6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0" autoAdjust="0"/>
  </p:normalViewPr>
  <p:slideViewPr>
    <p:cSldViewPr>
      <p:cViewPr varScale="1">
        <p:scale>
          <a:sx n="89" d="100"/>
          <a:sy n="89" d="100"/>
        </p:scale>
        <p:origin x="6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56F4A-1C30-4964-BD65-6428378D00BC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BCF1-FE39-486D-B430-D90CF1B2C5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04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kern="120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091708">
            <a:off x="2093048" y="4354792"/>
            <a:ext cx="14101903" cy="26449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Rechteck 7"/>
          <p:cNvSpPr/>
          <p:nvPr userDrawn="1"/>
        </p:nvSpPr>
        <p:spPr>
          <a:xfrm rot="20098905">
            <a:off x="1923465" y="5168218"/>
            <a:ext cx="10374597" cy="237626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03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63852"/>
            <a:ext cx="6550023" cy="5424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7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48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63852"/>
            <a:ext cx="6550023" cy="68888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54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63852"/>
            <a:ext cx="6550023" cy="5424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7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63852"/>
            <a:ext cx="6550023" cy="542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00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63852"/>
            <a:ext cx="6550023" cy="5424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78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42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50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2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22B0-A15A-4AB5-A5C1-09A96E31FB4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4B35-61D9-45FB-8554-0724CC1A52AD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8" y="44624"/>
            <a:ext cx="143934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Tipps </a:t>
            </a:r>
            <a:r>
              <a:rPr lang="de-DE" sz="48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zur Arbeit</a:t>
            </a:r>
            <a:br>
              <a:rPr lang="de-DE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mit Word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Martin </a:t>
            </a:r>
            <a:r>
              <a:rPr lang="de-DE" dirty="0" err="1">
                <a:solidFill>
                  <a:schemeClr val="tx1"/>
                </a:solidFill>
              </a:rPr>
              <a:t>Pabst</a:t>
            </a:r>
            <a:r>
              <a:rPr lang="de-DE" dirty="0">
                <a:solidFill>
                  <a:schemeClr val="tx1"/>
                </a:solidFill>
              </a:rPr>
              <a:t>, Frühjahr 2019</a:t>
            </a:r>
          </a:p>
        </p:txBody>
      </p:sp>
    </p:spTree>
    <p:extLst>
      <p:ext uri="{BB962C8B-B14F-4D97-AF65-F5344CB8AC3E}">
        <p14:creationId xmlns:p14="http://schemas.microsoft.com/office/powerpoint/2010/main" val="262550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Nach jedem Absatz soll ein Abstand von 10pt zum nächsten eingehalten werden.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Zeilenabstand: 1,5 Zeilen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Der Seitenumbruch innerhalb des 9. Absatzes soll vermieden werden.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Probieren Sie </a:t>
            </a:r>
            <a:r>
              <a:rPr lang="de-DE" dirty="0" err="1"/>
              <a:t>geschütze</a:t>
            </a:r>
            <a:r>
              <a:rPr lang="de-DE" dirty="0"/>
              <a:t> Leer- und Trennzeichen sowie Trennvorschläge aus!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869160"/>
            <a:ext cx="7376799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Nützliche Tastenkombinationen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6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787208" cy="688884"/>
          </a:xfrm>
        </p:spPr>
        <p:txBody>
          <a:bodyPr/>
          <a:lstStyle/>
          <a:p>
            <a:r>
              <a:rPr lang="de-DE" dirty="0"/>
              <a:t>Nützliche Tastenkombinationen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Alles markieren: </a:t>
            </a:r>
            <a:br>
              <a:rPr lang="de-DE" b="1" dirty="0"/>
            </a:br>
            <a:r>
              <a:rPr lang="de-DE" dirty="0"/>
              <a:t>Strg +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Fettschrift ein/aus: </a:t>
            </a:r>
            <a:br>
              <a:rPr lang="de-DE" b="1" dirty="0"/>
            </a:br>
            <a:r>
              <a:rPr lang="de-DE" dirty="0"/>
              <a:t>Strg + </a:t>
            </a:r>
            <a:r>
              <a:rPr lang="de-DE" dirty="0" err="1"/>
              <a:t>Shift</a:t>
            </a:r>
            <a:r>
              <a:rPr lang="de-DE" dirty="0"/>
              <a:t> + 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Kursiv ein/aus:</a:t>
            </a:r>
            <a:br>
              <a:rPr lang="de-DE" dirty="0"/>
            </a:br>
            <a:r>
              <a:rPr lang="de-DE" dirty="0"/>
              <a:t>Strg + </a:t>
            </a:r>
            <a:r>
              <a:rPr lang="de-DE" dirty="0" err="1"/>
              <a:t>Shift</a:t>
            </a:r>
            <a:r>
              <a:rPr lang="de-DE" dirty="0"/>
              <a:t> +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Unterstrichen ein/aus:</a:t>
            </a:r>
            <a:br>
              <a:rPr lang="de-DE" dirty="0"/>
            </a:br>
            <a:r>
              <a:rPr lang="de-DE" dirty="0"/>
              <a:t>Strg + </a:t>
            </a:r>
            <a:r>
              <a:rPr lang="de-DE" dirty="0" err="1"/>
              <a:t>Shift</a:t>
            </a:r>
            <a:r>
              <a:rPr lang="de-DE" dirty="0"/>
              <a:t> + 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14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715200" cy="688884"/>
          </a:xfrm>
        </p:spPr>
        <p:txBody>
          <a:bodyPr/>
          <a:lstStyle/>
          <a:p>
            <a:r>
              <a:rPr lang="de-DE" dirty="0"/>
              <a:t>Nützliche Tastenkombinationen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Seitenumbruch (neue Seite): </a:t>
            </a:r>
            <a:br>
              <a:rPr lang="de-DE" b="1" dirty="0"/>
            </a:br>
            <a:r>
              <a:rPr lang="de-DE" dirty="0"/>
              <a:t>Strg + 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In die Zwischenablage kopieren: </a:t>
            </a:r>
            <a:br>
              <a:rPr lang="de-DE" b="1" dirty="0"/>
            </a:br>
            <a:r>
              <a:rPr lang="de-DE" dirty="0"/>
              <a:t>Strg + 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In die Zwischenablage verschieben (ausschneiden):</a:t>
            </a:r>
            <a:br>
              <a:rPr lang="de-DE" dirty="0"/>
            </a:br>
            <a:r>
              <a:rPr lang="de-DE" dirty="0"/>
              <a:t>Strg +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Aus der Zwischenablage einfügen:</a:t>
            </a:r>
            <a:br>
              <a:rPr lang="de-DE" dirty="0"/>
            </a:br>
            <a:r>
              <a:rPr lang="de-DE" dirty="0"/>
              <a:t>Strg +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80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643192" cy="688884"/>
          </a:xfrm>
        </p:spPr>
        <p:txBody>
          <a:bodyPr/>
          <a:lstStyle/>
          <a:p>
            <a:r>
              <a:rPr lang="de-DE" dirty="0"/>
              <a:t>Nützliche Tastenkombinationen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Suchen: </a:t>
            </a:r>
            <a:br>
              <a:rPr lang="de-DE" b="1" dirty="0"/>
            </a:br>
            <a:r>
              <a:rPr lang="de-DE" dirty="0"/>
              <a:t>Strg + 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Suchen/Ersetzen: </a:t>
            </a:r>
            <a:br>
              <a:rPr lang="de-DE" b="1" dirty="0"/>
            </a:br>
            <a:r>
              <a:rPr lang="de-DE" dirty="0"/>
              <a:t>Strg +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Speichern:</a:t>
            </a:r>
            <a:br>
              <a:rPr lang="de-DE" dirty="0"/>
            </a:br>
            <a:r>
              <a:rPr lang="de-DE" dirty="0"/>
              <a:t>Strg + 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95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643192" cy="688884"/>
          </a:xfrm>
        </p:spPr>
        <p:txBody>
          <a:bodyPr/>
          <a:lstStyle/>
          <a:p>
            <a:r>
              <a:rPr lang="de-DE" dirty="0"/>
              <a:t>Nützliche Tastenkombinationen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Markieren (buchstabenweise): </a:t>
            </a:r>
            <a:br>
              <a:rPr lang="de-DE" b="1" dirty="0"/>
            </a:br>
            <a:r>
              <a:rPr lang="de-DE" dirty="0"/>
              <a:t>Strg + Pfeiltasten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Markiere (wortweise): </a:t>
            </a:r>
            <a:br>
              <a:rPr lang="de-DE" b="1" dirty="0"/>
            </a:br>
            <a:r>
              <a:rPr lang="de-DE" dirty="0"/>
              <a:t>Strg + </a:t>
            </a:r>
            <a:r>
              <a:rPr lang="de-DE" dirty="0" err="1"/>
              <a:t>Shift</a:t>
            </a:r>
            <a:r>
              <a:rPr lang="de-DE" dirty="0"/>
              <a:t> + Pfeiltasten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6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Aufzählungen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51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Aufzählungen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86" y="52400"/>
            <a:ext cx="3481542" cy="68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355160" cy="688884"/>
          </a:xfrm>
        </p:spPr>
        <p:txBody>
          <a:bodyPr/>
          <a:lstStyle/>
          <a:p>
            <a:r>
              <a:rPr lang="de-DE" dirty="0"/>
              <a:t>Aufzählungen - Tastenbelegung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6840760" cy="54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1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6995120" cy="688884"/>
          </a:xfrm>
        </p:spPr>
        <p:txBody>
          <a:bodyPr/>
          <a:lstStyle/>
          <a:p>
            <a:r>
              <a:rPr lang="de-DE" dirty="0"/>
              <a:t>Aufzählungen - Kontextmenü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4784"/>
            <a:ext cx="87431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820"/>
            <a:ext cx="6550023" cy="763358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046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Absätze, Zeilenumbrüche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Nützliche Tastenkombinationen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Aufzählungen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Tabulator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Grafiken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Tabellen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Kopf- und Fußzeile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Textfelder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Serienbriefe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Änderungen verfolgen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Wandeln Sie den Text in eine sinnvolle nummerierte Liste mit mehreren Listenebenen um!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3242" r="44013"/>
          <a:stretch/>
        </p:blipFill>
        <p:spPr>
          <a:xfrm>
            <a:off x="497876" y="2996952"/>
            <a:ext cx="4104456" cy="33123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996952"/>
            <a:ext cx="7643522" cy="3475021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4211960" y="429309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4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Tabulator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9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Tabulator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7574936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Tabulator - Arten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412776"/>
            <a:ext cx="3215919" cy="38331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556792"/>
            <a:ext cx="2953195" cy="16561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1" y="5517232"/>
            <a:ext cx="7197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Tabstopp löschen durch „Nach unten ziehen“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Enter =&gt; nächster Absatz erbt Tabstopps</a:t>
            </a:r>
          </a:p>
        </p:txBody>
      </p:sp>
    </p:spTree>
    <p:extLst>
      <p:ext uri="{BB962C8B-B14F-4D97-AF65-F5344CB8AC3E}">
        <p14:creationId xmlns:p14="http://schemas.microsoft.com/office/powerpoint/2010/main" val="1495874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Tabulator in Tabellen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556792"/>
            <a:ext cx="767166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8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Tabulator - Anwendungen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Datum rechts oben auf der Seite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Fußzeile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Füllzeichen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492896"/>
            <a:ext cx="3215919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Gestalten Sie den Text durch Verwendung von Tabulatoren.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Probieren Sie verschiedene Tabulatorarten aus!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01008"/>
            <a:ext cx="3688400" cy="13869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157192"/>
            <a:ext cx="7536833" cy="192040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4067944" y="4391704"/>
            <a:ext cx="792088" cy="765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92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Grafiken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94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Grafiken einfügen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Einfügen durch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Einfügen -&gt; Bilder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Drag </a:t>
            </a:r>
            <a:r>
              <a:rPr lang="de-DE" dirty="0" err="1"/>
              <a:t>and</a:t>
            </a:r>
            <a:r>
              <a:rPr lang="de-DE" dirty="0"/>
              <a:t> Drop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514" y="1700808"/>
            <a:ext cx="400929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2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067128" cy="688884"/>
          </a:xfrm>
        </p:spPr>
        <p:txBody>
          <a:bodyPr/>
          <a:lstStyle/>
          <a:p>
            <a:r>
              <a:rPr lang="de-DE" dirty="0"/>
              <a:t>Grafiken einfügen - Textfluss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59"/>
            <a:ext cx="4680520" cy="50838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072068"/>
            <a:ext cx="3871759" cy="52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Absätze, Zeilenumbrüche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067128" cy="688884"/>
          </a:xfrm>
        </p:spPr>
        <p:txBody>
          <a:bodyPr/>
          <a:lstStyle/>
          <a:p>
            <a:r>
              <a:rPr lang="de-DE" dirty="0"/>
              <a:t>Standardtextfluss ändern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527519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067128" cy="688884"/>
          </a:xfrm>
        </p:spPr>
        <p:txBody>
          <a:bodyPr/>
          <a:lstStyle/>
          <a:p>
            <a:r>
              <a:rPr lang="de-DE" dirty="0"/>
              <a:t>Grafiken einfügen - Anker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3" y="1556791"/>
            <a:ext cx="6022559" cy="37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7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 zuschneiden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835732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5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 freistellen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2354784" cy="28425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24744"/>
            <a:ext cx="7353937" cy="5753599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11560" y="1916832"/>
            <a:ext cx="3816424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6" y="4608046"/>
            <a:ext cx="2985400" cy="219086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H="1">
            <a:off x="2339752" y="4001544"/>
            <a:ext cx="4248472" cy="144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8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dem Freistellen…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Textfluss: „passend“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Bildeffekte -&gt; weiche Kanten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Evtl. Bildeffekte -&gt; Schatten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073197"/>
            <a:ext cx="3703641" cy="37722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25942" r="8008"/>
          <a:stretch/>
        </p:blipFill>
        <p:spPr>
          <a:xfrm>
            <a:off x="457200" y="3025436"/>
            <a:ext cx="35283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20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Transparente Farbe </a:t>
            </a:r>
            <a:br>
              <a:rPr lang="de-DE" dirty="0"/>
            </a:br>
            <a:r>
              <a:rPr lang="de-DE" dirty="0"/>
              <a:t>(bei </a:t>
            </a:r>
            <a:r>
              <a:rPr lang="de-DE" dirty="0" err="1"/>
              <a:t>Cliparts</a:t>
            </a:r>
            <a:r>
              <a:rPr lang="de-DE" dirty="0"/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54" y="1206036"/>
            <a:ext cx="4275190" cy="5136325"/>
          </a:xfrm>
          <a:prstGeom prst="rect">
            <a:avLst/>
          </a:prstGeom>
        </p:spPr>
      </p:pic>
      <p:pic>
        <p:nvPicPr>
          <p:cNvPr id="6" name="Grafik 5" descr="File:Isaac Newton lying under a tree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288"/>
            <a:ext cx="2344554" cy="18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File:Isaac Newton lying under a tree.svg"/>
          <p:cNvPicPr/>
          <p:nvPr/>
        </p:nvPicPr>
        <p:blipFill rotWithShape="1">
          <a:blip r:embed="rId3">
            <a:clrChange>
              <a:clrFrom>
                <a:srgbClr val="1145FF"/>
              </a:clrFrom>
              <a:clrTo>
                <a:srgbClr val="114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5310" r="2953"/>
          <a:stretch/>
        </p:blipFill>
        <p:spPr bwMode="auto">
          <a:xfrm>
            <a:off x="2087724" y="4732722"/>
            <a:ext cx="2215213" cy="179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1403648" y="3839522"/>
            <a:ext cx="1368153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19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Tastenkombinationen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Wirkung von Strg, </a:t>
            </a:r>
            <a:r>
              <a:rPr lang="de-DE" dirty="0" err="1"/>
              <a:t>Shift</a:t>
            </a:r>
            <a:r>
              <a:rPr lang="de-DE" dirty="0"/>
              <a:t> und Alt beim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de-DE" dirty="0"/>
              <a:t>Vergrößern/Verkleinern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de-DE" dirty="0"/>
              <a:t>Verschieben</a:t>
            </a:r>
          </a:p>
        </p:txBody>
      </p:sp>
    </p:spTree>
    <p:extLst>
      <p:ext uri="{BB962C8B-B14F-4D97-AF65-F5344CB8AC3E}">
        <p14:creationId xmlns:p14="http://schemas.microsoft.com/office/powerpoint/2010/main" val="3406255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Fügen Sie die Grafik mit der Blume in den Fließtext ein.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Stellen Sie die Blume frei.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Kopieren Sie die Grafik mehrfach und experimentieren Sie mit unterschiedlichen Textfluss-Möglichkeiten.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5942" r="8008"/>
          <a:stretch/>
        </p:blipFill>
        <p:spPr>
          <a:xfrm>
            <a:off x="5436096" y="4149080"/>
            <a:ext cx="35283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3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929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6" y="1268760"/>
            <a:ext cx="9144000" cy="44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84" y="1772816"/>
            <a:ext cx="10659963" cy="50013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8435280" cy="688884"/>
          </a:xfrm>
        </p:spPr>
        <p:txBody>
          <a:bodyPr/>
          <a:lstStyle/>
          <a:p>
            <a:r>
              <a:rPr lang="de-DE" dirty="0"/>
              <a:t>Formatierungssymbole;</a:t>
            </a:r>
            <a:br>
              <a:rPr lang="de-DE" dirty="0"/>
            </a:br>
            <a:r>
              <a:rPr lang="de-DE" dirty="0"/>
              <a:t>Zeilenumbruch im Absatz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3851920" y="2708920"/>
            <a:ext cx="1008112" cy="144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File:Asian Elephant Icon.sv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5085184"/>
            <a:ext cx="1918043" cy="191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42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Zeilen/Spalten hinzufügen/löschen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847"/>
            <a:ext cx="7643192" cy="43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4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51" y="1268760"/>
            <a:ext cx="7383781" cy="3672408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39552" y="5445224"/>
            <a:ext cx="7859216" cy="720080"/>
          </a:xfrm>
        </p:spPr>
        <p:txBody>
          <a:bodyPr/>
          <a:lstStyle/>
          <a:p>
            <a:r>
              <a:rPr lang="de-DE" dirty="0"/>
              <a:t>Neue Zeile ganz am Ende durch Tab-Taste!</a:t>
            </a:r>
          </a:p>
        </p:txBody>
      </p:sp>
    </p:spTree>
    <p:extLst>
      <p:ext uri="{BB962C8B-B14F-4D97-AF65-F5344CB8AC3E}">
        <p14:creationId xmlns:p14="http://schemas.microsoft.com/office/powerpoint/2010/main" val="739730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5" y="1412776"/>
            <a:ext cx="8061678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4" y="3519260"/>
            <a:ext cx="7896129" cy="25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1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Bearbeitung von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Text markieren vs. Zellen markieren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Überschrift auf jeder Seite wiederholen</a:t>
            </a:r>
            <a:br>
              <a:rPr lang="de-DE" dirty="0"/>
            </a:b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Tabelle verschieben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79"/>
            <a:ext cx="6408712" cy="189767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54" y="4653136"/>
            <a:ext cx="3439899" cy="187220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3784922" y="5445224"/>
            <a:ext cx="870093" cy="6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7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Bearbeitung von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Zellen teilen/verbinden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Rahmenarten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Textausrichtung innerhalb der Zellen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052736"/>
            <a:ext cx="3969650" cy="15841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866479"/>
            <a:ext cx="4975435" cy="1498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16" y="4963813"/>
            <a:ext cx="3144045" cy="18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Bearbeitung von Tabellen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Tabulator innerhalb von Zellen (Strg + Tab)</a:t>
            </a:r>
          </a:p>
        </p:txBody>
      </p:sp>
    </p:spTree>
    <p:extLst>
      <p:ext uri="{BB962C8B-B14F-4D97-AF65-F5344CB8AC3E}">
        <p14:creationId xmlns:p14="http://schemas.microsoft.com/office/powerpoint/2010/main" val="140291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Bilden Sie die folgende Tabelle nach!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9" y="2060848"/>
            <a:ext cx="922525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2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Kopf- und Fußzeilen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88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Kopf- und Fußzeilenbereich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3517"/>
          <a:stretch/>
        </p:blipFill>
        <p:spPr>
          <a:xfrm>
            <a:off x="-25048" y="1052736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0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Kopf- und Fußzeilenbereich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" y="1196752"/>
            <a:ext cx="97810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8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 von Absätzen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2776"/>
            <a:ext cx="4833434" cy="208823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6588224" y="3392996"/>
            <a:ext cx="576064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81421" y="4354986"/>
            <a:ext cx="2573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weitere</a:t>
            </a:r>
          </a:p>
          <a:p>
            <a:r>
              <a:rPr lang="de-DE" sz="2800" dirty="0"/>
              <a:t>Eigenschaften …</a:t>
            </a:r>
          </a:p>
        </p:txBody>
      </p:sp>
    </p:spTree>
    <p:extLst>
      <p:ext uri="{BB962C8B-B14F-4D97-AF65-F5344CB8AC3E}">
        <p14:creationId xmlns:p14="http://schemas.microsoft.com/office/powerpoint/2010/main" val="3026139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Kopf- und Fußzeilenbereich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Wechseln zwischen Bearbeitung der Kopf/Fußzeile und des restlichen Dokuments durch Doppelklick auf den jeweiligen 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Größe der Kopf- und Fußzeile anpassen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Schnellbausteine-&gt;Feld-&gt;…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77071"/>
            <a:ext cx="4752528" cy="25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29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Fügen Sie in das Dokument </a:t>
            </a:r>
            <a:br>
              <a:rPr lang="de-DE" dirty="0"/>
            </a:br>
            <a:r>
              <a:rPr lang="de-DE" dirty="0"/>
              <a:t>folgende Kopfzeile ein: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18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92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Letzte Rettung: Textfelder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72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Letzte Rettung: Textfelder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/>
          <a:lstStyle/>
          <a:p>
            <a:r>
              <a:rPr lang="de-DE" dirty="0"/>
              <a:t>Mit Textfeldern kann man Text an beliebige Stellen des Dokuments platzieren.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1" y="2492896"/>
            <a:ext cx="4773707" cy="35283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336" y="4005064"/>
            <a:ext cx="3747639" cy="2376264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2699792" y="4005064"/>
            <a:ext cx="295232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35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Textfeld transparent machen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2584287" cy="45985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477310"/>
            <a:ext cx="2736304" cy="49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8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Serienbriefe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448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Serienbriefe („Sendungen“)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869160"/>
            <a:ext cx="7384420" cy="169178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683568" y="1700808"/>
            <a:ext cx="720080" cy="3312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1979712" y="1700808"/>
            <a:ext cx="720080" cy="3312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2483768" y="1700808"/>
            <a:ext cx="955906" cy="3312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2339752" y="1844824"/>
            <a:ext cx="2448272" cy="3168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1547664" y="2132856"/>
            <a:ext cx="4248472" cy="288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2339752" y="2132856"/>
            <a:ext cx="4140460" cy="288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250" r="16182"/>
          <a:stretch/>
        </p:blipFill>
        <p:spPr>
          <a:xfrm>
            <a:off x="251520" y="1236360"/>
            <a:ext cx="7416824" cy="3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Datenquelle auswählen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2" y="968060"/>
            <a:ext cx="3718882" cy="18975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387" y="1572135"/>
            <a:ext cx="5829805" cy="402370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1467199" y="2459477"/>
            <a:ext cx="3320825" cy="646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6480212" y="3106211"/>
            <a:ext cx="720080" cy="208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2" y="4642962"/>
            <a:ext cx="4275190" cy="1950889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>
            <a:off x="3275857" y="5451088"/>
            <a:ext cx="3731366" cy="85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19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3852"/>
            <a:ext cx="7139136" cy="688884"/>
          </a:xfrm>
        </p:spPr>
        <p:txBody>
          <a:bodyPr/>
          <a:lstStyle/>
          <a:p>
            <a:r>
              <a:rPr lang="de-DE" dirty="0"/>
              <a:t>2. Seriendruckfelder einfügen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5571894" cy="41436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4" y="6043966"/>
            <a:ext cx="7384420" cy="169178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1547664" y="2636912"/>
            <a:ext cx="3312368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11560" y="5212969"/>
            <a:ext cx="6767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Bem.: </a:t>
            </a:r>
            <a:r>
              <a:rPr lang="de-DE" sz="2400" dirty="0"/>
              <a:t>Die Seriendruckfelder entsprechen genau den </a:t>
            </a:r>
          </a:p>
          <a:p>
            <a:r>
              <a:rPr lang="de-DE" sz="2400" dirty="0"/>
              <a:t>Spaltenüberschriften der Datenquelle: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819" y="3861048"/>
            <a:ext cx="3148181" cy="1351921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3131840" y="4149080"/>
            <a:ext cx="2942539" cy="61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08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 (mit Namensbestandteilen)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9" y="1772816"/>
            <a:ext cx="6965284" cy="34445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8700"/>
            <a:ext cx="9144000" cy="13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Absätze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Zeilenabstand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268760"/>
            <a:ext cx="3456384" cy="37728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69159"/>
            <a:ext cx="5904656" cy="15198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494594" y="5906336"/>
            <a:ext cx="249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Bei Platzmangel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4860032" y="6021288"/>
            <a:ext cx="1654596" cy="184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39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Serienbriefvorschau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7856901" cy="4473328"/>
          </a:xfrm>
          <a:prstGeom prst="rect">
            <a:avLst/>
          </a:prstGeom>
        </p:spPr>
      </p:pic>
      <p:sp>
        <p:nvSpPr>
          <p:cNvPr id="5" name="Geschweifte Klammer rechts 4"/>
          <p:cNvSpPr/>
          <p:nvPr/>
        </p:nvSpPr>
        <p:spPr>
          <a:xfrm rot="16200000">
            <a:off x="6336196" y="1448780"/>
            <a:ext cx="360040" cy="129614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503246" y="1268128"/>
            <a:ext cx="202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Durch die </a:t>
            </a:r>
          </a:p>
          <a:p>
            <a:pPr algn="ctr"/>
            <a:r>
              <a:rPr lang="de-DE" dirty="0"/>
              <a:t>Datensätze blättern</a:t>
            </a:r>
          </a:p>
        </p:txBody>
      </p:sp>
    </p:spTree>
    <p:extLst>
      <p:ext uri="{BB962C8B-B14F-4D97-AF65-F5344CB8AC3E}">
        <p14:creationId xmlns:p14="http://schemas.microsoft.com/office/powerpoint/2010/main" val="3864753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Serienbriefe fertigstellen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8070"/>
            <a:ext cx="3393376" cy="20882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96752"/>
            <a:ext cx="3188575" cy="206031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3563888" y="2710238"/>
            <a:ext cx="237626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10559"/>
            <a:ext cx="3384376" cy="21082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949" y="4333176"/>
            <a:ext cx="3128665" cy="202159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9552" y="3385906"/>
            <a:ext cx="68897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Oder neues Dokument mit allen Briefen </a:t>
            </a:r>
          </a:p>
          <a:p>
            <a:r>
              <a:rPr lang="de-DE" sz="3200" dirty="0"/>
              <a:t>zum Nachbearbeiten: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563888" y="5733256"/>
            <a:ext cx="237626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55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Problem: Datum, Währung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5446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Bearbeitung der Feldfunktionen einschalten</a:t>
            </a:r>
            <a:br>
              <a:rPr lang="de-DE" dirty="0"/>
            </a:br>
            <a:r>
              <a:rPr lang="de-DE" dirty="0"/>
              <a:t>mit Alt + F9</a:t>
            </a:r>
            <a:br>
              <a:rPr lang="de-DE" dirty="0"/>
            </a:b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Format für Datumsfelder:</a:t>
            </a:r>
            <a:br>
              <a:rPr lang="de-DE" dirty="0"/>
            </a:br>
            <a:r>
              <a:rPr lang="de-DE" dirty="0"/>
              <a:t> 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MERGEFIELD Geburtsdatum \@ "DD.MM.YYYY" }</a:t>
            </a:r>
            <a:b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Format für Währungsfelder:</a:t>
            </a:r>
            <a:br>
              <a:rPr lang="de-DE" dirty="0"/>
            </a:br>
            <a:r>
              <a:rPr lang="de-DE" dirty="0"/>
              <a:t> 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MERGEFIELD Betrag \# "#.##0,00 €" }</a:t>
            </a:r>
            <a:b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Bearbeitung der Feldfunktionen ausschalten mit Alt + F9</a:t>
            </a:r>
          </a:p>
        </p:txBody>
      </p:sp>
    </p:spTree>
    <p:extLst>
      <p:ext uri="{BB962C8B-B14F-4D97-AF65-F5344CB8AC3E}">
        <p14:creationId xmlns:p14="http://schemas.microsoft.com/office/powerpoint/2010/main" val="3946767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9114310" cy="10211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9792"/>
          <a:stretch/>
        </p:blipFill>
        <p:spPr>
          <a:xfrm>
            <a:off x="199889" y="3789040"/>
            <a:ext cx="8977138" cy="13267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9889" y="2938000"/>
            <a:ext cx="1520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Ergebnis:</a:t>
            </a:r>
          </a:p>
        </p:txBody>
      </p:sp>
    </p:spTree>
    <p:extLst>
      <p:ext uri="{BB962C8B-B14F-4D97-AF65-F5344CB8AC3E}">
        <p14:creationId xmlns:p14="http://schemas.microsoft.com/office/powerpoint/2010/main" val="39319877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88E3E-3CD9-4089-B15C-3EC6ADC1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Änderungen verfolgen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2F78A4-9E24-48AB-AA73-0CD9F4DF2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5948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Änderungen verfolgen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475656" y="4676032"/>
            <a:ext cx="3320825" cy="646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7092280" y="4406972"/>
            <a:ext cx="720080" cy="208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3275857" y="5451088"/>
            <a:ext cx="3731366" cy="85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11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mögliche 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Formen/Smart Art/Diagramme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Formatvorlagen/Inhaltsverzeichnis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Fußnoten</a:t>
            </a:r>
          </a:p>
        </p:txBody>
      </p:sp>
    </p:spTree>
    <p:extLst>
      <p:ext uri="{BB962C8B-B14F-4D97-AF65-F5344CB8AC3E}">
        <p14:creationId xmlns:p14="http://schemas.microsoft.com/office/powerpoint/2010/main" val="415827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Absätze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Absätze zusammenhalten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25423"/>
          <a:stretch/>
        </p:blipFill>
        <p:spPr>
          <a:xfrm>
            <a:off x="971600" y="1844824"/>
            <a:ext cx="63201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Absätze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Eigenschaften mehreren Absätzen zuweisen (Markieren…)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Absatzeigenschaften übertragen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Absätze verschieben (Alt + </a:t>
            </a:r>
            <a:r>
              <a:rPr lang="de-DE" dirty="0" err="1"/>
              <a:t>Shift</a:t>
            </a:r>
            <a:r>
              <a:rPr lang="de-DE" dirty="0"/>
              <a:t> + Cursor)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55794" b="70956"/>
          <a:stretch/>
        </p:blipFill>
        <p:spPr>
          <a:xfrm>
            <a:off x="4857816" y="2924944"/>
            <a:ext cx="380202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3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Zeilenumbruch steuern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Geschütztes Leerzeichen: </a:t>
            </a:r>
            <a:br>
              <a:rPr lang="de-DE" b="1" dirty="0"/>
            </a:br>
            <a:r>
              <a:rPr lang="de-DE" dirty="0"/>
              <a:t>Strg + </a:t>
            </a:r>
            <a:r>
              <a:rPr lang="de-DE" dirty="0" err="1"/>
              <a:t>Shift</a:t>
            </a:r>
            <a:r>
              <a:rPr lang="de-DE" dirty="0"/>
              <a:t> + Leer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Geschützter Trennstrich: </a:t>
            </a:r>
            <a:br>
              <a:rPr lang="de-DE" b="1" dirty="0"/>
            </a:br>
            <a:r>
              <a:rPr lang="de-DE" dirty="0"/>
              <a:t>Strg + </a:t>
            </a:r>
            <a:r>
              <a:rPr lang="de-DE" dirty="0" err="1"/>
              <a:t>Shift</a:t>
            </a:r>
            <a:r>
              <a:rPr lang="de-DE" dirty="0"/>
              <a:t> + Bindestrich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/>
              <a:t>Trennvorschlag:</a:t>
            </a:r>
            <a:br>
              <a:rPr lang="de-DE" dirty="0"/>
            </a:br>
            <a:r>
              <a:rPr lang="de-DE" dirty="0"/>
              <a:t>Strg + Bindestrich</a:t>
            </a:r>
          </a:p>
        </p:txBody>
      </p:sp>
    </p:spTree>
    <p:extLst>
      <p:ext uri="{BB962C8B-B14F-4D97-AF65-F5344CB8AC3E}">
        <p14:creationId xmlns:p14="http://schemas.microsoft.com/office/powerpoint/2010/main" val="40006159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Bildschirmpräsentation (4:3)</PresentationFormat>
  <Paragraphs>157</Paragraphs>
  <Slides>66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0" baseType="lpstr">
      <vt:lpstr>Arial</vt:lpstr>
      <vt:lpstr>Calibri</vt:lpstr>
      <vt:lpstr>Courier New</vt:lpstr>
      <vt:lpstr>Larissa</vt:lpstr>
      <vt:lpstr>Tipps zur Arbeit mit Word</vt:lpstr>
      <vt:lpstr>Inhalt</vt:lpstr>
      <vt:lpstr>Absätze, Zeilenumbrüche</vt:lpstr>
      <vt:lpstr>Formatierungssymbole; Zeilenumbruch im Absatz</vt:lpstr>
      <vt:lpstr>Eigenschaften von Absätzen</vt:lpstr>
      <vt:lpstr>Absätze bearbeiten</vt:lpstr>
      <vt:lpstr>Absätze bearbeiten</vt:lpstr>
      <vt:lpstr>Absätze bearbeiten</vt:lpstr>
      <vt:lpstr>Zeilenumbruch steuern</vt:lpstr>
      <vt:lpstr>Aufgabe 1</vt:lpstr>
      <vt:lpstr>Nützliche Tastenkombinationen</vt:lpstr>
      <vt:lpstr>Nützliche Tastenkombinationen</vt:lpstr>
      <vt:lpstr>Nützliche Tastenkombinationen</vt:lpstr>
      <vt:lpstr>Nützliche Tastenkombinationen</vt:lpstr>
      <vt:lpstr>Nützliche Tastenkombinationen</vt:lpstr>
      <vt:lpstr>Aufzählungen</vt:lpstr>
      <vt:lpstr>Aufzählungen</vt:lpstr>
      <vt:lpstr>Aufzählungen - Tastenbelegung</vt:lpstr>
      <vt:lpstr>Aufzählungen - Kontextmenü </vt:lpstr>
      <vt:lpstr>Aufgabe 2</vt:lpstr>
      <vt:lpstr>Tabulator</vt:lpstr>
      <vt:lpstr>Tabulator</vt:lpstr>
      <vt:lpstr>Tabulator - Arten</vt:lpstr>
      <vt:lpstr>Tabulator in Tabellen</vt:lpstr>
      <vt:lpstr>Tabulator - Anwendungen</vt:lpstr>
      <vt:lpstr>Aufgabe 3</vt:lpstr>
      <vt:lpstr>Grafiken</vt:lpstr>
      <vt:lpstr>Grafiken einfügen</vt:lpstr>
      <vt:lpstr>Grafiken einfügen - Textfluss</vt:lpstr>
      <vt:lpstr>Standardtextfluss ändern</vt:lpstr>
      <vt:lpstr>Grafiken einfügen - Anker</vt:lpstr>
      <vt:lpstr>Grafik zuschneiden</vt:lpstr>
      <vt:lpstr>Grafik freistellen</vt:lpstr>
      <vt:lpstr>Nach dem Freistellen…</vt:lpstr>
      <vt:lpstr>Transparente Farbe  (bei Cliparts)</vt:lpstr>
      <vt:lpstr>Tastenkombinationen</vt:lpstr>
      <vt:lpstr>Aufgabe 4</vt:lpstr>
      <vt:lpstr>Tabellen</vt:lpstr>
      <vt:lpstr>Tabellen</vt:lpstr>
      <vt:lpstr>Zeilen/Spalten hinzufügen/löschen</vt:lpstr>
      <vt:lpstr>Alternativ:</vt:lpstr>
      <vt:lpstr>Alternativ:</vt:lpstr>
      <vt:lpstr>Bearbeitung von Tabellen</vt:lpstr>
      <vt:lpstr>Bearbeitung von Tabellen</vt:lpstr>
      <vt:lpstr>Bearbeitung von Tabellen</vt:lpstr>
      <vt:lpstr>Aufgabe 5</vt:lpstr>
      <vt:lpstr>Kopf- und Fußzeilen</vt:lpstr>
      <vt:lpstr>Kopf- und Fußzeilenbereich</vt:lpstr>
      <vt:lpstr>Kopf- und Fußzeilenbereich</vt:lpstr>
      <vt:lpstr>Kopf- und Fußzeilenbereich</vt:lpstr>
      <vt:lpstr>Aufgabe 6</vt:lpstr>
      <vt:lpstr>Letzte Rettung: Textfelder</vt:lpstr>
      <vt:lpstr>Letzte Rettung: Textfelder</vt:lpstr>
      <vt:lpstr>Textfeld transparent machen</vt:lpstr>
      <vt:lpstr>Serienbriefe</vt:lpstr>
      <vt:lpstr>Serienbriefe („Sendungen“)</vt:lpstr>
      <vt:lpstr>1. Datenquelle auswählen</vt:lpstr>
      <vt:lpstr>2. Seriendruckfelder einfügen</vt:lpstr>
      <vt:lpstr>Ergebnis (mit Namensbestandteilen)</vt:lpstr>
      <vt:lpstr>Serienbriefvorschau</vt:lpstr>
      <vt:lpstr>Serienbriefe fertigstellen</vt:lpstr>
      <vt:lpstr>Problem: Datum, Währung</vt:lpstr>
      <vt:lpstr>Beispiel:</vt:lpstr>
      <vt:lpstr>Änderungen verfolgen</vt:lpstr>
      <vt:lpstr>Änderungen verfolgen</vt:lpstr>
      <vt:lpstr>Weitere mögliche Themen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 am Gymnasium</dc:title>
  <dc:creator>Martin Pabst</dc:creator>
  <cp:lastModifiedBy>Pabst, Martin</cp:lastModifiedBy>
  <cp:revision>109</cp:revision>
  <dcterms:created xsi:type="dcterms:W3CDTF">2013-02-16T16:33:51Z</dcterms:created>
  <dcterms:modified xsi:type="dcterms:W3CDTF">2020-03-05T07:28:37Z</dcterms:modified>
</cp:coreProperties>
</file>