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330" r:id="rId3"/>
    <p:sldId id="335" r:id="rId4"/>
    <p:sldId id="277" r:id="rId5"/>
    <p:sldId id="278" r:id="rId6"/>
    <p:sldId id="284" r:id="rId7"/>
    <p:sldId id="285" r:id="rId8"/>
    <p:sldId id="286" r:id="rId9"/>
    <p:sldId id="291" r:id="rId10"/>
    <p:sldId id="315" r:id="rId11"/>
    <p:sldId id="336" r:id="rId12"/>
    <p:sldId id="292" r:id="rId13"/>
    <p:sldId id="302" r:id="rId14"/>
    <p:sldId id="314" r:id="rId15"/>
    <p:sldId id="333" r:id="rId16"/>
    <p:sldId id="337" r:id="rId17"/>
    <p:sldId id="282" r:id="rId18"/>
    <p:sldId id="280" r:id="rId19"/>
    <p:sldId id="281" r:id="rId20"/>
    <p:sldId id="316" r:id="rId21"/>
    <p:sldId id="338" r:id="rId22"/>
    <p:sldId id="287" r:id="rId23"/>
    <p:sldId id="288" r:id="rId24"/>
    <p:sldId id="289" r:id="rId25"/>
    <p:sldId id="290" r:id="rId26"/>
    <p:sldId id="317" r:id="rId27"/>
    <p:sldId id="339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18" r:id="rId38"/>
    <p:sldId id="340" r:id="rId39"/>
    <p:sldId id="303" r:id="rId40"/>
    <p:sldId id="304" r:id="rId41"/>
    <p:sldId id="305" r:id="rId42"/>
    <p:sldId id="309" r:id="rId43"/>
    <p:sldId id="307" r:id="rId44"/>
    <p:sldId id="306" r:id="rId45"/>
    <p:sldId id="308" r:id="rId46"/>
    <p:sldId id="319" r:id="rId47"/>
    <p:sldId id="341" r:id="rId48"/>
    <p:sldId id="311" r:id="rId49"/>
    <p:sldId id="312" r:id="rId50"/>
    <p:sldId id="313" r:id="rId51"/>
    <p:sldId id="320" r:id="rId52"/>
    <p:sldId id="342" r:id="rId53"/>
    <p:sldId id="321" r:id="rId54"/>
    <p:sldId id="322" r:id="rId55"/>
    <p:sldId id="343" r:id="rId56"/>
    <p:sldId id="323" r:id="rId57"/>
    <p:sldId id="326" r:id="rId58"/>
    <p:sldId id="325" r:id="rId59"/>
    <p:sldId id="327" r:id="rId60"/>
    <p:sldId id="328" r:id="rId61"/>
    <p:sldId id="329" r:id="rId62"/>
    <p:sldId id="331" r:id="rId63"/>
    <p:sldId id="332" r:id="rId64"/>
    <p:sldId id="344" r:id="rId65"/>
    <p:sldId id="334" r:id="rId66"/>
    <p:sldId id="310" r:id="rId6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70" autoAdjust="0"/>
  </p:normalViewPr>
  <p:slideViewPr>
    <p:cSldViewPr>
      <p:cViewPr varScale="1">
        <p:scale>
          <a:sx n="89" d="100"/>
          <a:sy n="89" d="100"/>
        </p:scale>
        <p:origin x="66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56F4A-1C30-4964-BD65-6428378D00BC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3BCF1-FE39-486D-B430-D90CF1B2C5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04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de-DE" sz="4400" kern="1200" baseline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091708">
            <a:off x="2093048" y="4354792"/>
            <a:ext cx="14101903" cy="264495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8" name="Rechteck 7"/>
          <p:cNvSpPr/>
          <p:nvPr userDrawn="1"/>
        </p:nvSpPr>
        <p:spPr>
          <a:xfrm rot="20098905">
            <a:off x="1923465" y="5168218"/>
            <a:ext cx="10374597" cy="2376264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003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76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48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363852"/>
            <a:ext cx="6550023" cy="68888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5754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38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77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00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63852"/>
            <a:ext cx="6550023" cy="54249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788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42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4500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52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022B0-A15A-4AB5-A5C1-09A96E31FB42}" type="datetimeFigureOut">
              <a:rPr lang="de-DE" smtClean="0"/>
              <a:t>05.03.2020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A4B35-61D9-45FB-8554-0724CC1A52AD}" type="slidenum">
              <a:rPr lang="de-DE" smtClean="0"/>
              <a:t>‹Nr.›</a:t>
            </a:fld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88" y="44624"/>
            <a:ext cx="143934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6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944216"/>
          </a:xfrm>
        </p:spPr>
        <p:txBody>
          <a:bodyPr>
            <a:normAutofit/>
          </a:bodyPr>
          <a:lstStyle/>
          <a:p>
            <a:pPr algn="ctr"/>
            <a:r>
              <a:rPr lang="de-DE" sz="48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Tipps </a:t>
            </a:r>
            <a:r>
              <a:rPr lang="de-DE" sz="48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zur Arbeit</a:t>
            </a:r>
            <a:br>
              <a:rPr lang="de-DE" sz="48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de-DE" sz="48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mit Word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Martin </a:t>
            </a:r>
            <a:r>
              <a:rPr lang="de-DE" dirty="0" err="1">
                <a:solidFill>
                  <a:schemeClr val="tx1"/>
                </a:solidFill>
              </a:rPr>
              <a:t>Pabst</a:t>
            </a:r>
            <a:r>
              <a:rPr lang="de-DE" dirty="0">
                <a:solidFill>
                  <a:schemeClr val="tx1"/>
                </a:solidFill>
              </a:rPr>
              <a:t>, Frühjahr 2019</a:t>
            </a:r>
          </a:p>
        </p:txBody>
      </p:sp>
    </p:spTree>
    <p:extLst>
      <p:ext uri="{BB962C8B-B14F-4D97-AF65-F5344CB8AC3E}">
        <p14:creationId xmlns:p14="http://schemas.microsoft.com/office/powerpoint/2010/main" val="2625504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Nach jedem Absatz soll ein Abstand von 10pt zum nächsten eingehalten werden.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Zeilenabstand: 1,5 Zeilen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Der Seitenumbruch innerhalb des 9. Absatzes soll vermieden werden.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Probieren Sie </a:t>
            </a:r>
            <a:r>
              <a:rPr lang="de-DE" dirty="0" err="1"/>
              <a:t>geschütze</a:t>
            </a:r>
            <a:r>
              <a:rPr lang="de-DE" dirty="0"/>
              <a:t> Leer- und Trennzeichen sowie Trennvorschläge aus!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869160"/>
            <a:ext cx="7376799" cy="22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20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Nützliche Tastenkombinationen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364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787208" cy="688884"/>
          </a:xfrm>
        </p:spPr>
        <p:txBody>
          <a:bodyPr/>
          <a:lstStyle/>
          <a:p>
            <a:r>
              <a:rPr lang="de-DE" dirty="0"/>
              <a:t>Nützliche Tastenkombinationen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Alles markieren: </a:t>
            </a:r>
            <a:br>
              <a:rPr lang="de-DE" b="1" dirty="0"/>
            </a:br>
            <a:r>
              <a:rPr lang="de-DE" dirty="0"/>
              <a:t>Strg + 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Fettschrift ein/aus: </a:t>
            </a:r>
            <a:br>
              <a:rPr lang="de-DE" b="1" dirty="0"/>
            </a:b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Kursiv ein/aus:</a:t>
            </a:r>
            <a:br>
              <a:rPr lang="de-DE" dirty="0"/>
            </a:b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Unterstrichen ein/aus:</a:t>
            </a:r>
            <a:br>
              <a:rPr lang="de-DE" dirty="0"/>
            </a:b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3148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715200" cy="688884"/>
          </a:xfrm>
        </p:spPr>
        <p:txBody>
          <a:bodyPr/>
          <a:lstStyle/>
          <a:p>
            <a:r>
              <a:rPr lang="de-DE" dirty="0"/>
              <a:t>Nützliche Tastenkombinationen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Seitenumbruch (neue Seite): </a:t>
            </a:r>
            <a:br>
              <a:rPr lang="de-DE" b="1" dirty="0"/>
            </a:br>
            <a:r>
              <a:rPr lang="de-DE" dirty="0"/>
              <a:t>Strg + Enter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In die Zwischenablage kopieren: </a:t>
            </a:r>
            <a:br>
              <a:rPr lang="de-DE" b="1" dirty="0"/>
            </a:br>
            <a:r>
              <a:rPr lang="de-DE" dirty="0"/>
              <a:t>Strg + 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In die Zwischenablage verschieben (ausschneiden):</a:t>
            </a:r>
            <a:br>
              <a:rPr lang="de-DE" dirty="0"/>
            </a:br>
            <a:r>
              <a:rPr lang="de-DE" dirty="0"/>
              <a:t>Strg + 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Aus der Zwischenablage einfügen:</a:t>
            </a:r>
            <a:br>
              <a:rPr lang="de-DE" dirty="0"/>
            </a:br>
            <a:r>
              <a:rPr lang="de-DE" dirty="0"/>
              <a:t>Strg + 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0801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643192" cy="688884"/>
          </a:xfrm>
        </p:spPr>
        <p:txBody>
          <a:bodyPr/>
          <a:lstStyle/>
          <a:p>
            <a:r>
              <a:rPr lang="de-DE" dirty="0"/>
              <a:t>Nützliche Tastenkombinationen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Suchen: </a:t>
            </a:r>
            <a:br>
              <a:rPr lang="de-DE" b="1" dirty="0"/>
            </a:br>
            <a:r>
              <a:rPr lang="de-DE" dirty="0"/>
              <a:t>Strg + 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Suchen/Ersetzen: </a:t>
            </a:r>
            <a:br>
              <a:rPr lang="de-DE" b="1" dirty="0"/>
            </a:br>
            <a:r>
              <a:rPr lang="de-DE" dirty="0"/>
              <a:t>Strg + 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Speichern:</a:t>
            </a:r>
            <a:br>
              <a:rPr lang="de-DE" dirty="0"/>
            </a:br>
            <a:r>
              <a:rPr lang="de-DE" dirty="0"/>
              <a:t>Strg + 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895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643192" cy="688884"/>
          </a:xfrm>
        </p:spPr>
        <p:txBody>
          <a:bodyPr/>
          <a:lstStyle/>
          <a:p>
            <a:r>
              <a:rPr lang="de-DE" dirty="0"/>
              <a:t>Nützliche Tastenkombinationen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Markieren (buchstabenweise): </a:t>
            </a:r>
            <a:br>
              <a:rPr lang="de-DE" b="1" dirty="0"/>
            </a:br>
            <a:r>
              <a:rPr lang="de-DE" dirty="0"/>
              <a:t>Strg + Pfeiltasten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Markiere (wortweise): </a:t>
            </a:r>
            <a:br>
              <a:rPr lang="de-DE" b="1" dirty="0"/>
            </a:b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Pfeiltasten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865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Aufzählungen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7519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Aufzählungen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786" y="52400"/>
            <a:ext cx="3481542" cy="683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872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355160" cy="688884"/>
          </a:xfrm>
        </p:spPr>
        <p:txBody>
          <a:bodyPr/>
          <a:lstStyle/>
          <a:p>
            <a:r>
              <a:rPr lang="de-DE" dirty="0"/>
              <a:t>Aufzählungen - Tastenbelegung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96752"/>
            <a:ext cx="6840760" cy="541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14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6995120" cy="688884"/>
          </a:xfrm>
        </p:spPr>
        <p:txBody>
          <a:bodyPr/>
          <a:lstStyle/>
          <a:p>
            <a:r>
              <a:rPr lang="de-DE" dirty="0"/>
              <a:t>Aufzählungen - Kontextmenü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84784"/>
            <a:ext cx="8743151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5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5820"/>
            <a:ext cx="6550023" cy="763358"/>
          </a:xfrm>
        </p:spPr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0465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Absätze, Zeilenumbrüche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Nützliche Tastenkombinationen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Aufzählungen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Tabulator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Grafiken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Tabellen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Kopf- und Fußzeile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Textfelder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Serienbriefe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Änderungen verfolgen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772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2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Wandeln Sie den Text in eine sinnvolle nummerierte Liste mit mehreren Listenebenen um!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t="13242" r="44013"/>
          <a:stretch/>
        </p:blipFill>
        <p:spPr>
          <a:xfrm>
            <a:off x="497876" y="2996952"/>
            <a:ext cx="4104456" cy="33123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996952"/>
            <a:ext cx="7643522" cy="3475021"/>
          </a:xfrm>
          <a:prstGeom prst="rect">
            <a:avLst/>
          </a:prstGeom>
        </p:spPr>
      </p:pic>
      <p:cxnSp>
        <p:nvCxnSpPr>
          <p:cNvPr id="7" name="Gerade Verbindung mit Pfeil 6"/>
          <p:cNvCxnSpPr/>
          <p:nvPr/>
        </p:nvCxnSpPr>
        <p:spPr>
          <a:xfrm>
            <a:off x="4211960" y="4293096"/>
            <a:ext cx="13681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248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Tabulator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5899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Tabulator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68760"/>
            <a:ext cx="7574936" cy="481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56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Tabulator - Arten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1412776"/>
            <a:ext cx="3215919" cy="383319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1556792"/>
            <a:ext cx="2953195" cy="165618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39551" y="5517232"/>
            <a:ext cx="71976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Tabstopp löschen durch „Nach unten ziehen“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Enter =&gt; nächster Absatz erbt Tabstopps</a:t>
            </a:r>
          </a:p>
        </p:txBody>
      </p:sp>
    </p:spTree>
    <p:extLst>
      <p:ext uri="{BB962C8B-B14F-4D97-AF65-F5344CB8AC3E}">
        <p14:creationId xmlns:p14="http://schemas.microsoft.com/office/powerpoint/2010/main" val="1495874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Tabulator in Tabellen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1" y="1556792"/>
            <a:ext cx="767166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88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Tabulator - Anwendungen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Datum rechts oben auf der Seite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Fußzeile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Füllzeichen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2492896"/>
            <a:ext cx="3215919" cy="38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44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3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Gestalten Sie den Text durch Verwendung von Tabulatoren.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Probieren Sie verschiedene Tabulatorarten aus!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501008"/>
            <a:ext cx="3688400" cy="138696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5157192"/>
            <a:ext cx="7536833" cy="1920406"/>
          </a:xfrm>
          <a:prstGeom prst="rect">
            <a:avLst/>
          </a:prstGeom>
        </p:spPr>
      </p:pic>
      <p:cxnSp>
        <p:nvCxnSpPr>
          <p:cNvPr id="7" name="Gerade Verbindung mit Pfeil 6"/>
          <p:cNvCxnSpPr/>
          <p:nvPr/>
        </p:nvCxnSpPr>
        <p:spPr>
          <a:xfrm>
            <a:off x="4067944" y="4391704"/>
            <a:ext cx="792088" cy="7654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792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Grafiken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2949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Grafiken einfügen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Einfügen durch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Einfügen -&gt; Bilder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Drag </a:t>
            </a:r>
            <a:r>
              <a:rPr lang="de-DE" dirty="0" err="1"/>
              <a:t>and</a:t>
            </a:r>
            <a:r>
              <a:rPr lang="de-DE" dirty="0"/>
              <a:t> Drop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514" y="1700808"/>
            <a:ext cx="400929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20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067128" cy="688884"/>
          </a:xfrm>
        </p:spPr>
        <p:txBody>
          <a:bodyPr/>
          <a:lstStyle/>
          <a:p>
            <a:r>
              <a:rPr lang="de-DE" dirty="0"/>
              <a:t>Grafiken einfügen - Textfluss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68759"/>
            <a:ext cx="4680520" cy="508385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072068"/>
            <a:ext cx="3871759" cy="528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6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Absätze, Zeilenumbrüche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90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067128" cy="688884"/>
          </a:xfrm>
        </p:spPr>
        <p:txBody>
          <a:bodyPr/>
          <a:lstStyle/>
          <a:p>
            <a:r>
              <a:rPr lang="de-DE" dirty="0"/>
              <a:t>Standardtextfluss ändern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52736"/>
            <a:ext cx="8527519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34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067128" cy="688884"/>
          </a:xfrm>
        </p:spPr>
        <p:txBody>
          <a:bodyPr/>
          <a:lstStyle/>
          <a:p>
            <a:r>
              <a:rPr lang="de-DE" dirty="0"/>
              <a:t>Grafiken einfügen - Anker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73" y="1556791"/>
            <a:ext cx="6022559" cy="372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77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Grafik zuschneiden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196752"/>
            <a:ext cx="6835732" cy="58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25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Grafik freistellen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24744"/>
            <a:ext cx="2354784" cy="284250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1124744"/>
            <a:ext cx="7353937" cy="5753599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>
            <a:off x="611560" y="1916832"/>
            <a:ext cx="3816424" cy="17281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6" y="4608046"/>
            <a:ext cx="2985400" cy="2190861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2339752" y="4001544"/>
            <a:ext cx="4248472" cy="14436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88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 dem Freistellen…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Textfluss: „passend“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Bildeffekte -&gt; weiche Kanten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Evtl. Bildeffekte -&gt; Schatten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073197"/>
            <a:ext cx="3703641" cy="377222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25942" r="8008"/>
          <a:stretch/>
        </p:blipFill>
        <p:spPr>
          <a:xfrm>
            <a:off x="457200" y="3025436"/>
            <a:ext cx="3528392" cy="37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205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Transparente Farbe </a:t>
            </a:r>
            <a:br>
              <a:rPr lang="de-DE" dirty="0"/>
            </a:br>
            <a:r>
              <a:rPr lang="de-DE" dirty="0"/>
              <a:t>(bei </a:t>
            </a:r>
            <a:r>
              <a:rPr lang="de-DE" dirty="0" err="1"/>
              <a:t>Cliparts</a:t>
            </a:r>
            <a:r>
              <a:rPr lang="de-DE" dirty="0"/>
              <a:t>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054" y="1206036"/>
            <a:ext cx="4275190" cy="5136325"/>
          </a:xfrm>
          <a:prstGeom prst="rect">
            <a:avLst/>
          </a:prstGeom>
        </p:spPr>
      </p:pic>
      <p:pic>
        <p:nvPicPr>
          <p:cNvPr id="6" name="Grafik 5" descr="File:Isaac Newton lying under a tree.sv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95288"/>
            <a:ext cx="2344554" cy="189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File:Isaac Newton lying under a tree.svg"/>
          <p:cNvPicPr/>
          <p:nvPr/>
        </p:nvPicPr>
        <p:blipFill rotWithShape="1">
          <a:blip r:embed="rId3">
            <a:clrChange>
              <a:clrFrom>
                <a:srgbClr val="1145FF"/>
              </a:clrFrom>
              <a:clrTo>
                <a:srgbClr val="1145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" t="5310" r="2953"/>
          <a:stretch/>
        </p:blipFill>
        <p:spPr bwMode="auto">
          <a:xfrm>
            <a:off x="2087724" y="4732722"/>
            <a:ext cx="2215213" cy="1793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erade Verbindung mit Pfeil 7"/>
          <p:cNvCxnSpPr/>
          <p:nvPr/>
        </p:nvCxnSpPr>
        <p:spPr>
          <a:xfrm>
            <a:off x="1403648" y="3839522"/>
            <a:ext cx="1368153" cy="7920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119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Tastenkombinationen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Wirkung von Strg, </a:t>
            </a:r>
            <a:r>
              <a:rPr lang="de-DE" dirty="0" err="1"/>
              <a:t>Shift</a:t>
            </a:r>
            <a:r>
              <a:rPr lang="de-DE" dirty="0"/>
              <a:t> und Alt beim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de-DE" dirty="0"/>
              <a:t>Vergrößern/Verkleinern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de-DE" dirty="0"/>
              <a:t>Verschieben</a:t>
            </a:r>
          </a:p>
        </p:txBody>
      </p:sp>
    </p:spTree>
    <p:extLst>
      <p:ext uri="{BB962C8B-B14F-4D97-AF65-F5344CB8AC3E}">
        <p14:creationId xmlns:p14="http://schemas.microsoft.com/office/powerpoint/2010/main" val="3406255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4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Fügen Sie die Grafik mit der Blume in den Fließtext ein.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Stellen Sie die Blume frei.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Kopieren Sie die Grafik mehrfach und experimentieren Sie mit unterschiedlichen Textfluss-Möglichkeiten.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25942" r="8008"/>
          <a:stretch/>
        </p:blipFill>
        <p:spPr>
          <a:xfrm>
            <a:off x="5436096" y="4149080"/>
            <a:ext cx="3528392" cy="37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731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Tabellen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929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66" y="1268760"/>
            <a:ext cx="9144000" cy="44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8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4584" y="1772816"/>
            <a:ext cx="10659963" cy="500132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8435280" cy="688884"/>
          </a:xfrm>
        </p:spPr>
        <p:txBody>
          <a:bodyPr/>
          <a:lstStyle/>
          <a:p>
            <a:r>
              <a:rPr lang="de-DE" dirty="0"/>
              <a:t>Formatierungssymbole;</a:t>
            </a:r>
            <a:br>
              <a:rPr lang="de-DE" dirty="0"/>
            </a:br>
            <a:r>
              <a:rPr lang="de-DE" dirty="0"/>
              <a:t>Zeilenumbruch im Absatz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H="1">
            <a:off x="3851920" y="2708920"/>
            <a:ext cx="1008112" cy="14401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File:Asian Elephant Icon.sv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6256" y="5085184"/>
            <a:ext cx="1918043" cy="191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242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Zeilen/Spalten hinzufügen/löschen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60847"/>
            <a:ext cx="7643192" cy="434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54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Alternativ: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51" y="1268760"/>
            <a:ext cx="7383781" cy="3672408"/>
          </a:xfrm>
          <a:prstGeom prst="rect">
            <a:avLst/>
          </a:prstGeom>
        </p:spPr>
      </p:pic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539552" y="5445224"/>
            <a:ext cx="7859216" cy="720080"/>
          </a:xfrm>
        </p:spPr>
        <p:txBody>
          <a:bodyPr/>
          <a:lstStyle/>
          <a:p>
            <a:r>
              <a:rPr lang="de-DE" dirty="0"/>
              <a:t>Neue Zeile ganz am Ende durch Tab-Taste!</a:t>
            </a:r>
          </a:p>
        </p:txBody>
      </p:sp>
    </p:spTree>
    <p:extLst>
      <p:ext uri="{BB962C8B-B14F-4D97-AF65-F5344CB8AC3E}">
        <p14:creationId xmlns:p14="http://schemas.microsoft.com/office/powerpoint/2010/main" val="739730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Alternativ: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5" y="1412776"/>
            <a:ext cx="8061678" cy="172819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84" y="3519260"/>
            <a:ext cx="7896129" cy="250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11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Bearbeitung von Tabellen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Text markieren vs. Zellen markieren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Überschrift auf jeder Seite wiederholen</a:t>
            </a: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Tabelle verschieben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348879"/>
            <a:ext cx="6408712" cy="18976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754" y="4653136"/>
            <a:ext cx="3439899" cy="1872208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 flipV="1">
            <a:off x="3784922" y="5445224"/>
            <a:ext cx="870093" cy="64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172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Bearbeitung von Tabellen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Zellen teilen/verbinden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Rahmenarten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Textausrichtung innerhalb der Zellen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052736"/>
            <a:ext cx="3969650" cy="158417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866479"/>
            <a:ext cx="4975435" cy="14986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216" y="4963813"/>
            <a:ext cx="3144045" cy="187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1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Bearbeitung von Tabellen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Tabulator innerhalb von Zellen (Strg + Tab)</a:t>
            </a:r>
          </a:p>
        </p:txBody>
      </p:sp>
    </p:spTree>
    <p:extLst>
      <p:ext uri="{BB962C8B-B14F-4D97-AF65-F5344CB8AC3E}">
        <p14:creationId xmlns:p14="http://schemas.microsoft.com/office/powerpoint/2010/main" val="140291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5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Bilden Sie die folgende Tabelle nach!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9" y="2060848"/>
            <a:ext cx="9225253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525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Kopf- und Fußzeilen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887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Kopf- und Fußzeilenbereich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b="3517"/>
          <a:stretch/>
        </p:blipFill>
        <p:spPr>
          <a:xfrm>
            <a:off x="-25048" y="1052736"/>
            <a:ext cx="914400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807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Kopf- und Fußzeilenbereich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4" y="1196752"/>
            <a:ext cx="978108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80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Eigenschaften von Absätzen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412776"/>
            <a:ext cx="4833434" cy="2088232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 flipH="1" flipV="1">
            <a:off x="6588224" y="3392996"/>
            <a:ext cx="576064" cy="9361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6581421" y="4354986"/>
            <a:ext cx="25738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weitere</a:t>
            </a:r>
          </a:p>
          <a:p>
            <a:r>
              <a:rPr lang="de-DE" sz="2800" dirty="0"/>
              <a:t>Eigenschaften …</a:t>
            </a:r>
          </a:p>
        </p:txBody>
      </p:sp>
    </p:spTree>
    <p:extLst>
      <p:ext uri="{BB962C8B-B14F-4D97-AF65-F5344CB8AC3E}">
        <p14:creationId xmlns:p14="http://schemas.microsoft.com/office/powerpoint/2010/main" val="3026139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Kopf- und Fußzeilenbereich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Wechseln zwischen Bearbeitung der Kopf/Fußzeile und des restlichen Dokuments durch Doppelklick auf den jeweiligen Bereich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Größe der Kopf- und Fußzeile anpassen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Schnellbausteine-&gt;Feld-&gt;…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077071"/>
            <a:ext cx="4752528" cy="25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29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6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Fügen Sie in das Dokument </a:t>
            </a:r>
            <a:br>
              <a:rPr lang="de-DE" dirty="0"/>
            </a:br>
            <a:r>
              <a:rPr lang="de-DE" dirty="0"/>
              <a:t>folgende Kopfzeile ein: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8880"/>
            <a:ext cx="9144000" cy="182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928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Letzte Rettung: Textfelder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724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Letzte Rettung: Textfelder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1152128"/>
          </a:xfrm>
        </p:spPr>
        <p:txBody>
          <a:bodyPr/>
          <a:lstStyle/>
          <a:p>
            <a:r>
              <a:rPr lang="de-DE" dirty="0"/>
              <a:t>Mit Textfeldern kann man Text an beliebige Stellen des Dokuments platzieren.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21" y="2492896"/>
            <a:ext cx="4773707" cy="352839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336" y="4005064"/>
            <a:ext cx="3747639" cy="2376264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2699792" y="4005064"/>
            <a:ext cx="2952328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0357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Textfeld transparent machen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44824"/>
            <a:ext cx="2584287" cy="459851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477310"/>
            <a:ext cx="2736304" cy="497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182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Serienbriefe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44486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Serienbriefe („Sendungen“)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869160"/>
            <a:ext cx="7384420" cy="1691787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 flipV="1">
            <a:off x="683568" y="1700808"/>
            <a:ext cx="720080" cy="33123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 flipV="1">
            <a:off x="1979712" y="1700808"/>
            <a:ext cx="720080" cy="33123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 flipV="1">
            <a:off x="2483768" y="1700808"/>
            <a:ext cx="955906" cy="33123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 flipV="1">
            <a:off x="2339752" y="1844824"/>
            <a:ext cx="2448272" cy="31683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 flipV="1">
            <a:off x="1547664" y="2132856"/>
            <a:ext cx="4248472" cy="28803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 flipV="1">
            <a:off x="2339752" y="2132856"/>
            <a:ext cx="4140460" cy="28803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250" r="16182"/>
          <a:stretch/>
        </p:blipFill>
        <p:spPr>
          <a:xfrm>
            <a:off x="251520" y="1236360"/>
            <a:ext cx="7416824" cy="321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9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Datenquelle auswählen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82" y="968060"/>
            <a:ext cx="3718882" cy="189754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387" y="1572135"/>
            <a:ext cx="5829805" cy="4023709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1467199" y="2459477"/>
            <a:ext cx="3320825" cy="6467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6480212" y="3106211"/>
            <a:ext cx="720080" cy="20882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82" y="4642962"/>
            <a:ext cx="4275190" cy="1950889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>
            <a:off x="3275857" y="5451088"/>
            <a:ext cx="3731366" cy="8582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5197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63852"/>
            <a:ext cx="7139136" cy="688884"/>
          </a:xfrm>
        </p:spPr>
        <p:txBody>
          <a:bodyPr/>
          <a:lstStyle/>
          <a:p>
            <a:r>
              <a:rPr lang="de-DE" dirty="0"/>
              <a:t>2. Seriendruckfelder einfügen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8760"/>
            <a:ext cx="5571894" cy="414368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14" y="6043966"/>
            <a:ext cx="7384420" cy="1691787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 flipH="1">
            <a:off x="1547664" y="2636912"/>
            <a:ext cx="3312368" cy="12961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611560" y="5212969"/>
            <a:ext cx="67670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Bem.: </a:t>
            </a:r>
            <a:r>
              <a:rPr lang="de-DE" sz="2400" dirty="0"/>
              <a:t>Die Seriendruckfelder entsprechen genau den </a:t>
            </a:r>
          </a:p>
          <a:p>
            <a:r>
              <a:rPr lang="de-DE" sz="2400" dirty="0"/>
              <a:t>Spaltenüberschriften der Datenquelle: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819" y="3861048"/>
            <a:ext cx="3148181" cy="1351921"/>
          </a:xfrm>
          <a:prstGeom prst="rect">
            <a:avLst/>
          </a:prstGeom>
        </p:spPr>
      </p:pic>
      <p:cxnSp>
        <p:nvCxnSpPr>
          <p:cNvPr id="11" name="Gerade Verbindung mit Pfeil 10"/>
          <p:cNvCxnSpPr/>
          <p:nvPr/>
        </p:nvCxnSpPr>
        <p:spPr>
          <a:xfrm>
            <a:off x="3131840" y="4149080"/>
            <a:ext cx="2942539" cy="612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2085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Ergebnis (mit Namensbestandteilen)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9" y="1772816"/>
            <a:ext cx="6965284" cy="344453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68700"/>
            <a:ext cx="9144000" cy="139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99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Absätze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Zeilenabstand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268760"/>
            <a:ext cx="3456384" cy="377281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869159"/>
            <a:ext cx="5904656" cy="1519807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494594" y="5906336"/>
            <a:ext cx="2491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Bei Platzmangel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flipH="1" flipV="1">
            <a:off x="4860032" y="6021288"/>
            <a:ext cx="1654596" cy="184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4397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Serienbriefvorschau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88840"/>
            <a:ext cx="7856901" cy="4473328"/>
          </a:xfrm>
          <a:prstGeom prst="rect">
            <a:avLst/>
          </a:prstGeom>
        </p:spPr>
      </p:pic>
      <p:sp>
        <p:nvSpPr>
          <p:cNvPr id="5" name="Geschweifte Klammer rechts 4"/>
          <p:cNvSpPr/>
          <p:nvPr/>
        </p:nvSpPr>
        <p:spPr>
          <a:xfrm rot="16200000">
            <a:off x="6336196" y="1448780"/>
            <a:ext cx="360040" cy="1296144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5503246" y="1268128"/>
            <a:ext cx="2025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Durch die </a:t>
            </a:r>
          </a:p>
          <a:p>
            <a:pPr algn="ctr"/>
            <a:r>
              <a:rPr lang="de-DE" dirty="0"/>
              <a:t>Datensätze blättern</a:t>
            </a:r>
          </a:p>
        </p:txBody>
      </p:sp>
    </p:spTree>
    <p:extLst>
      <p:ext uri="{BB962C8B-B14F-4D97-AF65-F5344CB8AC3E}">
        <p14:creationId xmlns:p14="http://schemas.microsoft.com/office/powerpoint/2010/main" val="38647539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Serienbriefe fertigstellen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8070"/>
            <a:ext cx="3393376" cy="208823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196752"/>
            <a:ext cx="3188575" cy="2060310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3563888" y="2710238"/>
            <a:ext cx="2376264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410559"/>
            <a:ext cx="3384376" cy="210829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949" y="4333176"/>
            <a:ext cx="3128665" cy="2021599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39552" y="3385906"/>
            <a:ext cx="68897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Oder neues Dokument mit allen Briefen </a:t>
            </a:r>
          </a:p>
          <a:p>
            <a:r>
              <a:rPr lang="de-DE" sz="3200" dirty="0"/>
              <a:t>zum Nachbearbeiten: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3563888" y="5733256"/>
            <a:ext cx="2376264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7551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Problem: Datum, Währung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54461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Bearbeitung der Feldfunktionen einschalten</a:t>
            </a:r>
            <a:br>
              <a:rPr lang="de-DE" dirty="0"/>
            </a:br>
            <a:r>
              <a:rPr lang="de-DE" dirty="0"/>
              <a:t>mit Alt + F9</a:t>
            </a:r>
            <a:br>
              <a:rPr lang="de-DE" dirty="0"/>
            </a:b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Format für Datumsfelder:</a:t>
            </a:r>
            <a:br>
              <a:rPr lang="de-DE" dirty="0"/>
            </a:br>
            <a:r>
              <a:rPr lang="de-DE" dirty="0"/>
              <a:t> </a:t>
            </a:r>
            <a:r>
              <a:rPr lang="de-D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 MERGEFIELD Geburtsdatum \@ "DD.MM.YYYY" }</a:t>
            </a:r>
            <a:br>
              <a:rPr lang="de-DE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de-DE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Format für Währungsfelder:</a:t>
            </a:r>
            <a:br>
              <a:rPr lang="de-DE" dirty="0"/>
            </a:br>
            <a:r>
              <a:rPr lang="de-DE" dirty="0"/>
              <a:t> </a:t>
            </a:r>
            <a:r>
              <a:rPr lang="de-D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{ MERGEFIELD Betrag \# "#.##0,00 €" }</a:t>
            </a:r>
            <a:br>
              <a:rPr lang="de-DE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de-DE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Bearbeitung der Feldfunktionen ausschalten mit Alt + F9</a:t>
            </a:r>
          </a:p>
        </p:txBody>
      </p:sp>
    </p:spTree>
    <p:extLst>
      <p:ext uri="{BB962C8B-B14F-4D97-AF65-F5344CB8AC3E}">
        <p14:creationId xmlns:p14="http://schemas.microsoft.com/office/powerpoint/2010/main" val="39467675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Beispiel: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84784"/>
            <a:ext cx="9114310" cy="10211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9792"/>
          <a:stretch/>
        </p:blipFill>
        <p:spPr>
          <a:xfrm>
            <a:off x="199889" y="3789040"/>
            <a:ext cx="8977138" cy="132677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99889" y="2938000"/>
            <a:ext cx="1520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Ergebnis:</a:t>
            </a:r>
          </a:p>
        </p:txBody>
      </p:sp>
    </p:spTree>
    <p:extLst>
      <p:ext uri="{BB962C8B-B14F-4D97-AF65-F5344CB8AC3E}">
        <p14:creationId xmlns:p14="http://schemas.microsoft.com/office/powerpoint/2010/main" val="39319877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88E3E-3CD9-4089-B15C-3EC6ADC154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Änderungen verfolgen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72F78A4-9E24-48AB-AA73-0CD9F4DF2F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5948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Änderungen verfolgen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1475656" y="4676032"/>
            <a:ext cx="3320825" cy="6467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7092280" y="4406972"/>
            <a:ext cx="720080" cy="20882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3275857" y="5451088"/>
            <a:ext cx="3731366" cy="8582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1117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mögliche Themen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Formen/Smart Art/Diagramme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Formatvorlagen/Inhaltsverzeichnis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Fußnoten</a:t>
            </a:r>
          </a:p>
        </p:txBody>
      </p:sp>
    </p:spTree>
    <p:extLst>
      <p:ext uri="{BB962C8B-B14F-4D97-AF65-F5344CB8AC3E}">
        <p14:creationId xmlns:p14="http://schemas.microsoft.com/office/powerpoint/2010/main" val="4158272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Absätze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Absätze zusammenhalten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b="25423"/>
          <a:stretch/>
        </p:blipFill>
        <p:spPr>
          <a:xfrm>
            <a:off x="971600" y="1844824"/>
            <a:ext cx="632012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2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Absätze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Eigenschaften mehreren Absätzen zuweisen (Markieren…)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Absatzeigenschaften übertragen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Absätze verschieben (Alt + </a:t>
            </a:r>
            <a:r>
              <a:rPr lang="de-DE" dirty="0" err="1"/>
              <a:t>Shift</a:t>
            </a:r>
            <a:r>
              <a:rPr lang="de-DE" dirty="0"/>
              <a:t> + Cursor)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55794" b="70956"/>
          <a:stretch/>
        </p:blipFill>
        <p:spPr>
          <a:xfrm>
            <a:off x="4857816" y="2924944"/>
            <a:ext cx="380202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30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Zeilenumbruch steuern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Geschütztes Leerzeichen: </a:t>
            </a:r>
            <a:br>
              <a:rPr lang="de-DE" b="1" dirty="0"/>
            </a:b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Leer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Geschützter Trennstrich: </a:t>
            </a:r>
            <a:br>
              <a:rPr lang="de-DE" b="1" dirty="0"/>
            </a:br>
            <a:r>
              <a:rPr lang="de-DE" dirty="0"/>
              <a:t>Strg + </a:t>
            </a:r>
            <a:r>
              <a:rPr lang="de-DE" dirty="0" err="1"/>
              <a:t>Shift</a:t>
            </a:r>
            <a:r>
              <a:rPr lang="de-DE" dirty="0"/>
              <a:t> + Bindestrich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b="1" dirty="0"/>
              <a:t>Trennvorschlag:</a:t>
            </a:r>
            <a:br>
              <a:rPr lang="de-DE" dirty="0"/>
            </a:br>
            <a:r>
              <a:rPr lang="de-DE" dirty="0"/>
              <a:t>Strg + Bindestrich</a:t>
            </a:r>
          </a:p>
        </p:txBody>
      </p:sp>
    </p:spTree>
    <p:extLst>
      <p:ext uri="{BB962C8B-B14F-4D97-AF65-F5344CB8AC3E}">
        <p14:creationId xmlns:p14="http://schemas.microsoft.com/office/powerpoint/2010/main" val="400061591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</Words>
  <Application>Microsoft Office PowerPoint</Application>
  <PresentationFormat>Bildschirmpräsentation (4:3)</PresentationFormat>
  <Paragraphs>157</Paragraphs>
  <Slides>66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66</vt:i4>
      </vt:variant>
    </vt:vector>
  </HeadingPairs>
  <TitlesOfParts>
    <vt:vector size="70" baseType="lpstr">
      <vt:lpstr>Arial</vt:lpstr>
      <vt:lpstr>Calibri</vt:lpstr>
      <vt:lpstr>Courier New</vt:lpstr>
      <vt:lpstr>Larissa</vt:lpstr>
      <vt:lpstr>Tipps zur Arbeit mit Word</vt:lpstr>
      <vt:lpstr>Inhalt</vt:lpstr>
      <vt:lpstr>Absätze, Zeilenumbrüche</vt:lpstr>
      <vt:lpstr>Formatierungssymbole; Zeilenumbruch im Absatz</vt:lpstr>
      <vt:lpstr>Eigenschaften von Absätzen</vt:lpstr>
      <vt:lpstr>Absätze bearbeiten</vt:lpstr>
      <vt:lpstr>Absätze bearbeiten</vt:lpstr>
      <vt:lpstr>Absätze bearbeiten</vt:lpstr>
      <vt:lpstr>Zeilenumbruch steuern</vt:lpstr>
      <vt:lpstr>Aufgabe 1</vt:lpstr>
      <vt:lpstr>Nützliche Tastenkombinationen</vt:lpstr>
      <vt:lpstr>Nützliche Tastenkombinationen</vt:lpstr>
      <vt:lpstr>Nützliche Tastenkombinationen</vt:lpstr>
      <vt:lpstr>Nützliche Tastenkombinationen</vt:lpstr>
      <vt:lpstr>Nützliche Tastenkombinationen</vt:lpstr>
      <vt:lpstr>Aufzählungen</vt:lpstr>
      <vt:lpstr>Aufzählungen</vt:lpstr>
      <vt:lpstr>Aufzählungen - Tastenbelegung</vt:lpstr>
      <vt:lpstr>Aufzählungen - Kontextmenü </vt:lpstr>
      <vt:lpstr>Aufgabe 2</vt:lpstr>
      <vt:lpstr>Tabulator</vt:lpstr>
      <vt:lpstr>Tabulator</vt:lpstr>
      <vt:lpstr>Tabulator - Arten</vt:lpstr>
      <vt:lpstr>Tabulator in Tabellen</vt:lpstr>
      <vt:lpstr>Tabulator - Anwendungen</vt:lpstr>
      <vt:lpstr>Aufgabe 3</vt:lpstr>
      <vt:lpstr>Grafiken</vt:lpstr>
      <vt:lpstr>Grafiken einfügen</vt:lpstr>
      <vt:lpstr>Grafiken einfügen - Textfluss</vt:lpstr>
      <vt:lpstr>Standardtextfluss ändern</vt:lpstr>
      <vt:lpstr>Grafiken einfügen - Anker</vt:lpstr>
      <vt:lpstr>Grafik zuschneiden</vt:lpstr>
      <vt:lpstr>Grafik freistellen</vt:lpstr>
      <vt:lpstr>Nach dem Freistellen…</vt:lpstr>
      <vt:lpstr>Transparente Farbe  (bei Cliparts)</vt:lpstr>
      <vt:lpstr>Tastenkombinationen</vt:lpstr>
      <vt:lpstr>Aufgabe 4</vt:lpstr>
      <vt:lpstr>Tabellen</vt:lpstr>
      <vt:lpstr>Tabellen</vt:lpstr>
      <vt:lpstr>Zeilen/Spalten hinzufügen/löschen</vt:lpstr>
      <vt:lpstr>Alternativ:</vt:lpstr>
      <vt:lpstr>Alternativ:</vt:lpstr>
      <vt:lpstr>Bearbeitung von Tabellen</vt:lpstr>
      <vt:lpstr>Bearbeitung von Tabellen</vt:lpstr>
      <vt:lpstr>Bearbeitung von Tabellen</vt:lpstr>
      <vt:lpstr>Aufgabe 5</vt:lpstr>
      <vt:lpstr>Kopf- und Fußzeilen</vt:lpstr>
      <vt:lpstr>Kopf- und Fußzeilenbereich</vt:lpstr>
      <vt:lpstr>Kopf- und Fußzeilenbereich</vt:lpstr>
      <vt:lpstr>Kopf- und Fußzeilenbereich</vt:lpstr>
      <vt:lpstr>Aufgabe 6</vt:lpstr>
      <vt:lpstr>Letzte Rettung: Textfelder</vt:lpstr>
      <vt:lpstr>Letzte Rettung: Textfelder</vt:lpstr>
      <vt:lpstr>Textfeld transparent machen</vt:lpstr>
      <vt:lpstr>Serienbriefe</vt:lpstr>
      <vt:lpstr>Serienbriefe („Sendungen“)</vt:lpstr>
      <vt:lpstr>1. Datenquelle auswählen</vt:lpstr>
      <vt:lpstr>2. Seriendruckfelder einfügen</vt:lpstr>
      <vt:lpstr>Ergebnis (mit Namensbestandteilen)</vt:lpstr>
      <vt:lpstr>Serienbriefvorschau</vt:lpstr>
      <vt:lpstr>Serienbriefe fertigstellen</vt:lpstr>
      <vt:lpstr>Problem: Datum, Währung</vt:lpstr>
      <vt:lpstr>Beispiel:</vt:lpstr>
      <vt:lpstr>Änderungen verfolgen</vt:lpstr>
      <vt:lpstr>Änderungen verfolgen</vt:lpstr>
      <vt:lpstr>Weitere mögliche Themen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 am Gymnasium</dc:title>
  <dc:creator>Martin Pabst</dc:creator>
  <cp:lastModifiedBy>Pabst, Martin</cp:lastModifiedBy>
  <cp:revision>109</cp:revision>
  <dcterms:created xsi:type="dcterms:W3CDTF">2013-02-16T16:33:51Z</dcterms:created>
  <dcterms:modified xsi:type="dcterms:W3CDTF">2020-03-05T07:28:37Z</dcterms:modified>
</cp:coreProperties>
</file>