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3"/>
  </p:notesMasterIdLst>
  <p:sldIdLst>
    <p:sldId id="256" r:id="rId2"/>
    <p:sldId id="319" r:id="rId3"/>
    <p:sldId id="320" r:id="rId4"/>
    <p:sldId id="322" r:id="rId5"/>
    <p:sldId id="321" r:id="rId6"/>
    <p:sldId id="335" r:id="rId7"/>
    <p:sldId id="323" r:id="rId8"/>
    <p:sldId id="257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  <p:sldId id="333" r:id="rId19"/>
    <p:sldId id="334" r:id="rId20"/>
    <p:sldId id="272" r:id="rId21"/>
    <p:sldId id="273" r:id="rId22"/>
    <p:sldId id="274" r:id="rId23"/>
    <p:sldId id="275" r:id="rId24"/>
    <p:sldId id="277" r:id="rId25"/>
    <p:sldId id="278" r:id="rId26"/>
    <p:sldId id="279" r:id="rId27"/>
    <p:sldId id="280" r:id="rId28"/>
    <p:sldId id="281" r:id="rId29"/>
    <p:sldId id="282" r:id="rId30"/>
    <p:sldId id="316" r:id="rId31"/>
    <p:sldId id="317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8" r:id="rId47"/>
    <p:sldId id="299" r:id="rId48"/>
    <p:sldId id="300" r:id="rId49"/>
    <p:sldId id="301" r:id="rId50"/>
    <p:sldId id="302" r:id="rId51"/>
    <p:sldId id="306" r:id="rId52"/>
    <p:sldId id="307" r:id="rId53"/>
    <p:sldId id="308" r:id="rId54"/>
    <p:sldId id="314" r:id="rId55"/>
    <p:sldId id="311" r:id="rId56"/>
    <p:sldId id="312" r:id="rId57"/>
    <p:sldId id="313" r:id="rId58"/>
    <p:sldId id="309" r:id="rId59"/>
    <p:sldId id="310" r:id="rId60"/>
    <p:sldId id="315" r:id="rId61"/>
    <p:sldId id="271" r:id="rId62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3162" autoAdjust="0"/>
  </p:normalViewPr>
  <p:slideViewPr>
    <p:cSldViewPr>
      <p:cViewPr varScale="1">
        <p:scale>
          <a:sx n="83" d="100"/>
          <a:sy n="83" d="100"/>
        </p:scale>
        <p:origin x="8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A493CB1-3E10-4D3A-931E-EA917DCFFFAA}" type="datetimeFigureOut">
              <a:rPr lang="de-DE"/>
              <a:pPr>
                <a:defRPr/>
              </a:pPr>
              <a:t>12.12.2018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8E66ED-5FF7-452A-8259-4D99261C29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27037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616AD0-CC0E-4369-927E-636DE74B42AE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117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7163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055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88854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1067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CCE264-41C6-406E-B4DF-863623C13180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23479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795475-669F-4114-8DB0-25288AAAAC92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0085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94B5E5-E1D5-4C90-8A99-6151120ADCCF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57296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6F10BB-F022-48B7-A83B-AA0CA1B10473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30098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467E25-327D-4E66-A10D-99FF50303C6F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85954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BDE4E5-FC30-477F-951E-3B00852BED54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5346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E6C6BE-7355-40C2-992E-180781C7A4B1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6014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BE2978-9426-4D40-83E7-63356F30BDC9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47850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D3F10E-9E2F-42A7-A41E-16E5E691EAFE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6830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DF7597-714B-4665-BD89-8B0CAC228557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7704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37E35B-C9A8-4466-84AF-7DF0FBC23A23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24711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1372C8-C02F-4F28-8EBB-20055E70BD72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63920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1CF07F-7A27-458C-9713-43FB5138399F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2289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BD741C-2D4D-46F3-9F49-A9B7AA82CF43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2199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7F96B0-6D4A-41D4-80A4-0489A804A70F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18864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D9852F-C415-4F52-8D0C-6AC2F34D2235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91300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C827FD-CAB4-4F96-B7B4-CB717F9EE89B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331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686867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4951FE-8A75-4C63-8FD2-B0FBFFEA2384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30752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EBA321-3CB0-450E-8A35-30E6B7785FB1}" type="slidenum">
              <a:rPr lang="de-DE" smtClean="0"/>
              <a:pPr>
                <a:defRPr/>
              </a:pPr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87078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50433D-000A-4D9C-BE86-E3BDFEDA69B8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9556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E71033-F3D7-4AD0-98B1-CF825D449D59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1484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D7CF2C8-5E12-4A24-8949-97E5E38E876F}" type="slidenum">
              <a:rPr lang="de-DE" smtClean="0"/>
              <a:pPr>
                <a:defRPr/>
              </a:pPr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82932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BCA7E7-81E2-4661-A452-E06E7553225D}" type="slidenum">
              <a:rPr lang="de-DE" smtClean="0"/>
              <a:pPr>
                <a:defRPr/>
              </a:pPr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9592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452551-8690-4B34-8BAE-96049B8B87E1}" type="slidenum">
              <a:rPr lang="de-DE" smtClean="0"/>
              <a:pPr>
                <a:defRPr/>
              </a:pPr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33951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AEF6B2-10C1-47AB-A5D1-B9C05B4B182F}" type="slidenum">
              <a:rPr lang="de-DE" smtClean="0"/>
              <a:pPr>
                <a:defRPr/>
              </a:pPr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9644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86AD32-48CF-486C-AE40-442DBD0543AD}" type="slidenum">
              <a:rPr lang="de-DE" smtClean="0"/>
              <a:pPr>
                <a:defRPr/>
              </a:pPr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56338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C07568-D0F6-4A3C-AAD3-45A3F8C1AE4A}" type="slidenum">
              <a:rPr lang="de-DE" smtClean="0"/>
              <a:pPr>
                <a:defRPr/>
              </a:pPr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1633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56040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8DD40C-82D8-4E84-ADA3-5DE78104717D}" type="slidenum">
              <a:rPr lang="de-DE" smtClean="0"/>
              <a:pPr>
                <a:defRPr/>
              </a:pPr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96901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D8B6F2B-D664-4472-B3DF-69D06B50B2C8}" type="slidenum">
              <a:rPr lang="de-DE" smtClean="0"/>
              <a:pPr>
                <a:defRPr/>
              </a:pPr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31636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49DB51-CBBA-41C2-A8C9-B58E4735B882}" type="slidenum">
              <a:rPr lang="de-DE" smtClean="0"/>
              <a:pPr>
                <a:defRPr/>
              </a:pPr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070196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F68A4E-534A-4DF6-8F96-125E7E233A04}" type="slidenum">
              <a:rPr lang="de-DE" smtClean="0"/>
              <a:pPr>
                <a:defRPr/>
              </a:pPr>
              <a:t>53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600621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330031-7669-4225-864B-C0899243EAF2}" type="slidenum">
              <a:rPr lang="de-DE" smtClean="0"/>
              <a:pPr>
                <a:defRPr/>
              </a:pPr>
              <a:t>54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4150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9331B5-742D-4300-9378-080F69C9D7AE}" type="slidenum">
              <a:rPr lang="de-DE" smtClean="0"/>
              <a:pPr>
                <a:defRPr/>
              </a:pPr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98674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8BC5FC-4F4B-464D-A9AF-A68B23591D35}" type="slidenum">
              <a:rPr lang="de-DE" smtClean="0"/>
              <a:pPr>
                <a:defRPr/>
              </a:pPr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2069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D61A7C-FB54-4AA9-80B4-FD241A851610}" type="slidenum">
              <a:rPr lang="de-DE" smtClean="0"/>
              <a:pPr>
                <a:defRPr/>
              </a:pPr>
              <a:t>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59678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D56F41-6D7C-4117-9A12-9D9AA2D8CBA0}" type="slidenum">
              <a:rPr lang="de-DE" smtClean="0"/>
              <a:pPr>
                <a:defRPr/>
              </a:pPr>
              <a:t>59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9172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EC0A96-792C-4909-8B5C-9D757BDC1CB7}" type="slidenum">
              <a:rPr lang="de-DE" smtClean="0"/>
              <a:pPr>
                <a:defRPr/>
              </a:pPr>
              <a:t>60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659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751237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0DF959-11CD-4A9F-A078-AE2370BFEB37}" type="slidenum">
              <a:rPr lang="de-DE" smtClean="0"/>
              <a:pPr>
                <a:defRPr/>
              </a:pPr>
              <a:t>61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5370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6700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4187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4375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altLang="de-DE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E97FA5-3075-4D60-9ADF-52008125B3E0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1679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3568" y="5229200"/>
            <a:ext cx="7776864" cy="1008112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7387" y="3933056"/>
            <a:ext cx="7772400" cy="122413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250825" y="6524625"/>
            <a:ext cx="8785225" cy="217488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Stand: November 2013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6392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Stand: November 2013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797F4-BF7F-405E-AE0D-86877ECA123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256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573016"/>
            <a:ext cx="6802015" cy="230425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6802015" cy="66630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Stand: November 2013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975EE-645F-4B48-AF50-78D3902A6F8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43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9512" y="2132856"/>
            <a:ext cx="3888432" cy="4176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283968" y="2132856"/>
            <a:ext cx="3744416" cy="4176464"/>
          </a:xfrm>
          <a:noFill/>
          <a:ln>
            <a:noFill/>
          </a:ln>
        </p:spPr>
        <p:txBody>
          <a:bodyPr/>
          <a:lstStyle>
            <a:lvl1pPr>
              <a:defRPr lang="de-DE" dirty="0" smtClean="0"/>
            </a:lvl1pPr>
            <a:lvl2pPr>
              <a:defRPr lang="de-DE" dirty="0" smtClean="0"/>
            </a:lvl2pPr>
            <a:lvl3pPr>
              <a:defRPr lang="de-DE" dirty="0" smtClean="0"/>
            </a:lvl3pPr>
            <a:lvl4pPr>
              <a:defRPr lang="de-DE" sz="1800" dirty="0" smtClean="0"/>
            </a:lvl4pPr>
            <a:lvl5pPr>
              <a:defRPr lang="de-DE" sz="1800" dirty="0"/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Stand: November 2013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F963F-4667-4833-9E5F-42BF06A0E74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3517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79512" y="2132856"/>
            <a:ext cx="3816424" cy="567754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79512" y="2852936"/>
            <a:ext cx="3816424" cy="344723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211960" y="2132856"/>
            <a:ext cx="3816424" cy="567754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211960" y="2852936"/>
            <a:ext cx="3805063" cy="3447232"/>
          </a:xfrm>
          <a:noFill/>
          <a:ln>
            <a:noFill/>
          </a:ln>
        </p:spPr>
        <p:txBody>
          <a:bodyPr>
            <a:normAutofit/>
          </a:bodyPr>
          <a:lstStyle>
            <a:lvl1pPr>
              <a:defRPr lang="de-DE" sz="2400" smtClean="0"/>
            </a:lvl1pPr>
            <a:lvl2pPr>
              <a:defRPr lang="de-DE" sz="2000" smtClean="0"/>
            </a:lvl2pPr>
            <a:lvl3pPr>
              <a:defRPr lang="de-DE" sz="1800" smtClean="0"/>
            </a:lvl3pPr>
            <a:lvl4pPr>
              <a:defRPr lang="de-DE" sz="1600" smtClean="0"/>
            </a:lvl4pPr>
            <a:lvl5pPr>
              <a:defRPr lang="de-DE" sz="16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Stand: November 2013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880C90-BBB9-4906-BEE3-EBE9F83856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05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Stand: November 2013</a:t>
            </a:r>
            <a:endParaRPr lang="de-DE" dirty="0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BE400-1E58-4924-A936-D4C297C3110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404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Stand: November 2013</a:t>
            </a:r>
            <a:endParaRPr lang="de-DE" dirty="0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57923-B2A9-4CF3-A601-2F9AF29FCA1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558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5301208"/>
            <a:ext cx="7704856" cy="3541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23528" y="1340768"/>
            <a:ext cx="7704856" cy="396044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3528" y="5661248"/>
            <a:ext cx="7704856" cy="50296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Stand: November 2013</a:t>
            </a:r>
            <a:endParaRPr lang="de-DE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4A562-1076-4E18-BBC5-60400E51C06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391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7877175" cy="719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49225" y="1989138"/>
            <a:ext cx="7878763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195513" y="6524625"/>
            <a:ext cx="4824412" cy="2174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79388" y="6524625"/>
            <a:ext cx="1944687" cy="2174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de-DE"/>
              <a:t>Stand: November 2013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053263" y="6524625"/>
            <a:ext cx="998537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42903D-4C8E-41E5-B714-D3C4F20759E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pic>
        <p:nvPicPr>
          <p:cNvPr id="1031" name="Grafik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73025"/>
            <a:ext cx="55022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Grafik 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38"/>
          <a:stretch>
            <a:fillRect/>
          </a:stretch>
        </p:blipFill>
        <p:spPr bwMode="auto">
          <a:xfrm>
            <a:off x="4316413" y="1588"/>
            <a:ext cx="4822825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7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26" r:id="rId8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lang="de-DE" sz="3600" b="1" kern="1200" dirty="0">
          <a:solidFill>
            <a:srgbClr val="898989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charset="0"/>
          <a:ea typeface="+mn-ea"/>
          <a:cs typeface="+mn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9898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j-lt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j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ts val="12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sv.bayern.d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v.bayern.d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5"/>
          <p:cNvSpPr>
            <a:spLocks noGrp="1"/>
          </p:cNvSpPr>
          <p:nvPr>
            <p:ph type="subTitle" idx="1"/>
          </p:nvPr>
        </p:nvSpPr>
        <p:spPr>
          <a:xfrm>
            <a:off x="684213" y="5516563"/>
            <a:ext cx="8459787" cy="11525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Martin Pabst, </a:t>
            </a:r>
          </a:p>
          <a:p>
            <a:pPr>
              <a:defRPr/>
            </a:pPr>
            <a:r>
              <a:rPr lang="de-DE" dirty="0" smtClean="0"/>
              <a:t>Christoph-</a:t>
            </a:r>
            <a:r>
              <a:rPr lang="de-DE" dirty="0" err="1" smtClean="0"/>
              <a:t>Scheiner</a:t>
            </a:r>
            <a:r>
              <a:rPr lang="de-DE" dirty="0" smtClean="0"/>
              <a:t>-Gymnasium Ingolstadt</a:t>
            </a:r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84213" y="3284984"/>
            <a:ext cx="7772400" cy="2232248"/>
          </a:xfrm>
        </p:spPr>
        <p:txBody>
          <a:bodyPr/>
          <a:lstStyle/>
          <a:p>
            <a:pPr>
              <a:defRPr/>
            </a:pPr>
            <a:r>
              <a:rPr dirty="0" smtClean="0"/>
              <a:t>T</a:t>
            </a:r>
            <a:r>
              <a:rPr lang="de-DE" dirty="0" smtClean="0"/>
              <a:t>a</a:t>
            </a:r>
            <a:r>
              <a:rPr dirty="0" smtClean="0"/>
              <a:t>gung  für neue Schulleiter/innen und Stellvertreter/innen</a:t>
            </a:r>
            <a:br>
              <a:rPr dirty="0" smtClean="0"/>
            </a:br>
            <a:r>
              <a:rPr lang="de-DE" dirty="0" smtClean="0"/>
              <a:t>am </a:t>
            </a:r>
            <a:r>
              <a:rPr lang="de-DE" dirty="0" smtClean="0"/>
              <a:t>14.12.2018</a:t>
            </a:r>
            <a:endParaRPr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ASV-Wiki</a:t>
            </a:r>
            <a:endParaRPr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16832"/>
            <a:ext cx="4669503" cy="4681339"/>
          </a:xfrm>
          <a:prstGeom prst="rect">
            <a:avLst/>
          </a:prstGeom>
          <a:noFill/>
          <a:ln w="9525">
            <a:solidFill>
              <a:srgbClr val="0070C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36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ASV-Wiki</a:t>
            </a:r>
            <a:endParaRPr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12573"/>
            <a:ext cx="4870900" cy="4674096"/>
          </a:xfrm>
          <a:prstGeom prst="rect">
            <a:avLst/>
          </a:prstGeom>
          <a:noFill/>
          <a:ln w="9525">
            <a:solidFill>
              <a:srgbClr val="0070C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86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68961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ASV-Multiplikatoren</a:t>
            </a:r>
            <a:endParaRPr dirty="0"/>
          </a:p>
        </p:txBody>
      </p:sp>
      <p:sp>
        <p:nvSpPr>
          <p:cNvPr id="3" name="Textfeld 2"/>
          <p:cNvSpPr txBox="1"/>
          <p:nvPr/>
        </p:nvSpPr>
        <p:spPr>
          <a:xfrm>
            <a:off x="467544" y="2132856"/>
            <a:ext cx="2006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hlinkClick r:id="rId4"/>
              </a:rPr>
              <a:t>www.asv.bayern.de</a:t>
            </a:r>
            <a:endParaRPr lang="de-DE" dirty="0"/>
          </a:p>
        </p:txBody>
      </p:sp>
      <p:sp>
        <p:nvSpPr>
          <p:cNvPr id="4" name="Ellipse 3"/>
          <p:cNvSpPr/>
          <p:nvPr/>
        </p:nvSpPr>
        <p:spPr>
          <a:xfrm>
            <a:off x="4860032" y="4941168"/>
            <a:ext cx="165618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10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ASV-Multiplikatoren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49" y="1927730"/>
            <a:ext cx="7856901" cy="300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6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ASV-Forum</a:t>
            </a:r>
            <a:endParaRPr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60847"/>
            <a:ext cx="5048250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lipse 3"/>
          <p:cNvSpPr/>
          <p:nvPr/>
        </p:nvSpPr>
        <p:spPr>
          <a:xfrm>
            <a:off x="2741944" y="1936928"/>
            <a:ext cx="128580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91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36928"/>
            <a:ext cx="7896225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ASV-Forum</a:t>
            </a:r>
            <a:endParaRPr dirty="0"/>
          </a:p>
        </p:txBody>
      </p:sp>
      <p:sp>
        <p:nvSpPr>
          <p:cNvPr id="4" name="Ellipse 3"/>
          <p:cNvSpPr/>
          <p:nvPr/>
        </p:nvSpPr>
        <p:spPr>
          <a:xfrm>
            <a:off x="6228184" y="3120872"/>
            <a:ext cx="128580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51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ASV-Forum</a:t>
            </a:r>
            <a:endParaRPr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81"/>
          <a:stretch/>
        </p:blipFill>
        <p:spPr bwMode="auto">
          <a:xfrm>
            <a:off x="536773" y="1855666"/>
            <a:ext cx="8067675" cy="4957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31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813" y="30686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3. Das neue Oberstufenmodul</a:t>
            </a: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6E21C1-CB06-43D6-AAD6-64D82CA529E2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09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6E21C1-CB06-43D6-AAD6-64D82CA529E2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993187" cy="719137"/>
          </a:xfrm>
        </p:spPr>
        <p:txBody>
          <a:bodyPr/>
          <a:lstStyle/>
          <a:p>
            <a:r>
              <a:rPr lang="de-DE" dirty="0" smtClean="0"/>
              <a:t>Datenmodell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107704" y="2033490"/>
            <a:ext cx="138999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Fachangebot</a:t>
            </a:r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506557" y="4625778"/>
            <a:ext cx="256980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dirty="0" smtClean="0"/>
              <a:t>Kurse </a:t>
            </a:r>
          </a:p>
          <a:p>
            <a:pPr algn="ctr"/>
            <a:r>
              <a:rPr lang="de-DE" dirty="0" smtClean="0"/>
              <a:t>( = Unterrichtselemente!)</a:t>
            </a:r>
            <a:endParaRPr lang="de-DE" dirty="0"/>
          </a:p>
        </p:txBody>
      </p:sp>
      <p:cxnSp>
        <p:nvCxnSpPr>
          <p:cNvPr id="8" name="Gerade Verbindung mit Pfeil 7"/>
          <p:cNvCxnSpPr>
            <a:stCxn id="5" idx="2"/>
          </p:cNvCxnSpPr>
          <p:nvPr/>
        </p:nvCxnSpPr>
        <p:spPr>
          <a:xfrm flipH="1">
            <a:off x="1802701" y="2402822"/>
            <a:ext cx="1" cy="86204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mit Pfeil 12"/>
          <p:cNvCxnSpPr>
            <a:endCxn id="6" idx="0"/>
          </p:cNvCxnSpPr>
          <p:nvPr/>
        </p:nvCxnSpPr>
        <p:spPr>
          <a:xfrm flipH="1">
            <a:off x="1791460" y="3634201"/>
            <a:ext cx="11241" cy="9915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feld 13"/>
          <p:cNvSpPr txBox="1"/>
          <p:nvPr/>
        </p:nvSpPr>
        <p:spPr>
          <a:xfrm>
            <a:off x="1259632" y="3264869"/>
            <a:ext cx="106074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err="1" smtClean="0"/>
              <a:t>Fachwahl</a:t>
            </a:r>
            <a:endParaRPr lang="de-DE" dirty="0"/>
          </a:p>
        </p:txBody>
      </p:sp>
      <p:sp>
        <p:nvSpPr>
          <p:cNvPr id="17" name="Textfeld 16"/>
          <p:cNvSpPr txBox="1"/>
          <p:nvPr/>
        </p:nvSpPr>
        <p:spPr>
          <a:xfrm>
            <a:off x="4283968" y="4764277"/>
            <a:ext cx="120289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Leistungen</a:t>
            </a:r>
            <a:endParaRPr lang="de-DE" dirty="0"/>
          </a:p>
        </p:txBody>
      </p:sp>
      <p:cxnSp>
        <p:nvCxnSpPr>
          <p:cNvPr id="18" name="Gerade Verbindung mit Pfeil 17"/>
          <p:cNvCxnSpPr>
            <a:stCxn id="6" idx="3"/>
            <a:endCxn id="17" idx="1"/>
          </p:cNvCxnSpPr>
          <p:nvPr/>
        </p:nvCxnSpPr>
        <p:spPr>
          <a:xfrm flipV="1">
            <a:off x="3076363" y="4948943"/>
            <a:ext cx="1207605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20"/>
          <p:cNvSpPr txBox="1"/>
          <p:nvPr/>
        </p:nvSpPr>
        <p:spPr>
          <a:xfrm>
            <a:off x="4222711" y="3264869"/>
            <a:ext cx="130997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Einbringung</a:t>
            </a:r>
            <a:endParaRPr lang="de-DE" dirty="0"/>
          </a:p>
        </p:txBody>
      </p:sp>
      <p:cxnSp>
        <p:nvCxnSpPr>
          <p:cNvPr id="22" name="Gerade Verbindung mit Pfeil 21"/>
          <p:cNvCxnSpPr>
            <a:stCxn id="17" idx="0"/>
            <a:endCxn id="21" idx="2"/>
          </p:cNvCxnSpPr>
          <p:nvPr/>
        </p:nvCxnSpPr>
        <p:spPr>
          <a:xfrm flipH="1" flipV="1">
            <a:off x="4877698" y="3634201"/>
            <a:ext cx="7717" cy="113007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feld 25"/>
          <p:cNvSpPr txBox="1"/>
          <p:nvPr/>
        </p:nvSpPr>
        <p:spPr>
          <a:xfrm>
            <a:off x="3998023" y="2029341"/>
            <a:ext cx="177478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Abiturergebnisse</a:t>
            </a:r>
            <a:endParaRPr lang="de-DE" dirty="0"/>
          </a:p>
        </p:txBody>
      </p:sp>
      <p:sp>
        <p:nvSpPr>
          <p:cNvPr id="30" name="Textfeld 29"/>
          <p:cNvSpPr txBox="1"/>
          <p:nvPr/>
        </p:nvSpPr>
        <p:spPr>
          <a:xfrm>
            <a:off x="6832900" y="3264869"/>
            <a:ext cx="146828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dirty="0" smtClean="0"/>
              <a:t>Abiturzeugnis</a:t>
            </a:r>
            <a:endParaRPr lang="de-DE" dirty="0"/>
          </a:p>
        </p:txBody>
      </p:sp>
      <p:cxnSp>
        <p:nvCxnSpPr>
          <p:cNvPr id="31" name="Gerade Verbindung mit Pfeil 30"/>
          <p:cNvCxnSpPr>
            <a:endCxn id="26" idx="1"/>
          </p:cNvCxnSpPr>
          <p:nvPr/>
        </p:nvCxnSpPr>
        <p:spPr>
          <a:xfrm flipV="1">
            <a:off x="2320372" y="2214007"/>
            <a:ext cx="1677651" cy="123553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>
            <a:stCxn id="26" idx="3"/>
            <a:endCxn id="30" idx="0"/>
          </p:cNvCxnSpPr>
          <p:nvPr/>
        </p:nvCxnSpPr>
        <p:spPr>
          <a:xfrm>
            <a:off x="5772804" y="2214007"/>
            <a:ext cx="1794240" cy="105086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/>
          <p:cNvCxnSpPr>
            <a:endCxn id="30" idx="1"/>
          </p:cNvCxnSpPr>
          <p:nvPr/>
        </p:nvCxnSpPr>
        <p:spPr>
          <a:xfrm>
            <a:off x="5532684" y="3449535"/>
            <a:ext cx="1300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>
            <a:stCxn id="17" idx="3"/>
            <a:endCxn id="30" idx="2"/>
          </p:cNvCxnSpPr>
          <p:nvPr/>
        </p:nvCxnSpPr>
        <p:spPr>
          <a:xfrm flipV="1">
            <a:off x="5486861" y="3634201"/>
            <a:ext cx="2080183" cy="131474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38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6E21C1-CB06-43D6-AAD6-64D82CA529E2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993187" cy="719137"/>
          </a:xfrm>
        </p:spPr>
        <p:txBody>
          <a:bodyPr/>
          <a:lstStyle/>
          <a:p>
            <a:r>
              <a:rPr lang="de-DE" dirty="0" smtClean="0"/>
              <a:t>Masken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539552" y="2132856"/>
            <a:ext cx="2050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Siehe Anwendung…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520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7CDF7F-D83C-48F7-B4B6-56F08B5CAB2F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Inhalt</a:t>
            </a:r>
            <a:endParaRPr dirty="0"/>
          </a:p>
        </p:txBody>
      </p:sp>
      <p:sp>
        <p:nvSpPr>
          <p:cNvPr id="4100" name="Inhaltsplatzhalter 2"/>
          <p:cNvSpPr>
            <a:spLocks noGrp="1"/>
          </p:cNvSpPr>
          <p:nvPr>
            <p:ph idx="1"/>
          </p:nvPr>
        </p:nvSpPr>
        <p:spPr>
          <a:xfrm>
            <a:off x="796975" y="1989138"/>
            <a:ext cx="7375426" cy="424815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tabLst>
                <a:tab pos="2692400" algn="l"/>
              </a:tabLst>
            </a:pPr>
            <a:r>
              <a:rPr lang="de-DE" altLang="de-DE" dirty="0" smtClean="0">
                <a:cs typeface="Arial" charset="0"/>
              </a:rPr>
              <a:t>Systemlandschaft</a:t>
            </a:r>
          </a:p>
          <a:p>
            <a:pPr marL="514350" indent="-514350">
              <a:buFont typeface="+mj-lt"/>
              <a:buAutoNum type="arabicPeriod"/>
              <a:tabLst>
                <a:tab pos="2692400" algn="l"/>
              </a:tabLst>
            </a:pPr>
            <a:r>
              <a:rPr lang="de-DE" altLang="de-DE" dirty="0" smtClean="0">
                <a:cs typeface="Arial" charset="0"/>
              </a:rPr>
              <a:t>Dokumentation/Hilfestellung</a:t>
            </a:r>
            <a:endParaRPr lang="de-DE" altLang="de-DE" dirty="0">
              <a:cs typeface="Arial" charset="0"/>
            </a:endParaRPr>
          </a:p>
          <a:p>
            <a:pPr marL="514350" indent="-514350">
              <a:buFont typeface="+mj-lt"/>
              <a:buAutoNum type="arabicPeriod"/>
              <a:tabLst>
                <a:tab pos="2692400" algn="l"/>
              </a:tabLst>
            </a:pPr>
            <a:r>
              <a:rPr lang="de-DE" altLang="de-DE" dirty="0" smtClean="0">
                <a:cs typeface="Arial" charset="0"/>
              </a:rPr>
              <a:t>Neu: Oberstufenmodul</a:t>
            </a:r>
          </a:p>
          <a:p>
            <a:pPr marL="514350" indent="-514350">
              <a:buFont typeface="+mj-lt"/>
              <a:buAutoNum type="arabicPeriod"/>
              <a:tabLst>
                <a:tab pos="2692400" algn="l"/>
              </a:tabLst>
            </a:pPr>
            <a:r>
              <a:rPr lang="de-DE" altLang="de-DE" dirty="0" smtClean="0">
                <a:cs typeface="Arial" charset="0"/>
              </a:rPr>
              <a:t>Tipps zum praktischen Arbeiten</a:t>
            </a:r>
          </a:p>
          <a:p>
            <a:pPr marL="514350" indent="-514350">
              <a:buFont typeface="+mj-lt"/>
              <a:buAutoNum type="arabicPeriod"/>
              <a:tabLst>
                <a:tab pos="2692400" algn="l"/>
              </a:tabLst>
            </a:pPr>
            <a:r>
              <a:rPr lang="de-DE" altLang="de-DE" dirty="0" smtClean="0">
                <a:cs typeface="Arial" charset="0"/>
              </a:rPr>
              <a:t>Filter/Suche</a:t>
            </a:r>
          </a:p>
          <a:p>
            <a:pPr marL="514350" indent="-514350">
              <a:buFont typeface="+mj-lt"/>
              <a:buAutoNum type="arabicPeriod"/>
              <a:tabLst>
                <a:tab pos="2692400" algn="l"/>
              </a:tabLst>
            </a:pPr>
            <a:r>
              <a:rPr lang="de-DE" altLang="de-DE" dirty="0" smtClean="0">
                <a:cs typeface="Arial" charset="0"/>
              </a:rPr>
              <a:t>Exportformate/Excel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813" y="30686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4. Tipps zum Umgang mit ASV</a:t>
            </a: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6E21C1-CB06-43D6-AAD6-64D82CA529E2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39542B-C684-4063-87BF-6F2CCE0EC8D8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a. Sonderzeichen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2016125"/>
          </a:xfrm>
        </p:spPr>
        <p:txBody>
          <a:bodyPr/>
          <a:lstStyle/>
          <a:p>
            <a:pPr marL="2781300" indent="-27813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Problemstellung: 	</a:t>
            </a:r>
            <a:r>
              <a:rPr lang="de-DE" altLang="de-DE" dirty="0" smtClean="0">
                <a:cs typeface="Arial" charset="0"/>
              </a:rPr>
              <a:t>Der Name der Schülerin „Frédérique </a:t>
            </a:r>
            <a:r>
              <a:rPr lang="de-DE" altLang="de-DE" dirty="0" err="1" smtClean="0">
                <a:cs typeface="Arial" charset="0"/>
              </a:rPr>
              <a:t>Garçon</a:t>
            </a:r>
            <a:r>
              <a:rPr lang="de-DE" altLang="de-DE" dirty="0" smtClean="0">
                <a:cs typeface="Arial" charset="0"/>
              </a:rPr>
              <a:t>“ soll eingegeben werden.</a:t>
            </a:r>
          </a:p>
          <a:p>
            <a:pPr marL="1346200" indent="-13462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Lösung: 	</a:t>
            </a:r>
            <a:r>
              <a:rPr lang="de-DE" altLang="de-DE" dirty="0" smtClean="0">
                <a:cs typeface="Arial" charset="0"/>
              </a:rPr>
              <a:t>Die F8-Taste</a:t>
            </a:r>
            <a:r>
              <a:rPr lang="de-DE" altLang="de-DE" dirty="0">
                <a:cs typeface="Arial" charset="0"/>
              </a:rPr>
              <a:t> </a:t>
            </a:r>
            <a:r>
              <a:rPr lang="de-DE" altLang="de-DE" dirty="0" smtClean="0">
                <a:cs typeface="Arial" charset="0"/>
              </a:rPr>
              <a:t>zeigt in jedem Eingabefeld eine Liste mit Sonderzeichen</a:t>
            </a:r>
            <a:endParaRPr lang="de-DE" altLang="de-DE" dirty="0">
              <a:cs typeface="Arial" charset="0"/>
            </a:endParaRPr>
          </a:p>
        </p:txBody>
      </p:sp>
      <p:pic>
        <p:nvPicPr>
          <p:cNvPr id="819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933825"/>
            <a:ext cx="4410075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66FC78-1AA5-49C8-BE70-16EDFB02F1FA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b. Aushängen von Fenstern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2663825"/>
          </a:xfrm>
        </p:spPr>
        <p:txBody>
          <a:bodyPr/>
          <a:lstStyle/>
          <a:p>
            <a:pPr marL="2781300" indent="-27813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Problemstellung: 	</a:t>
            </a:r>
            <a:r>
              <a:rPr lang="de-DE" altLang="de-DE" dirty="0" smtClean="0">
                <a:cs typeface="Arial" charset="0"/>
              </a:rPr>
              <a:t>2 Module sollen gleichzeitig nebeneinander angezeigt werden</a:t>
            </a:r>
          </a:p>
          <a:p>
            <a:pPr marL="1346200" indent="-13462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Lösung: 	</a:t>
            </a:r>
            <a:r>
              <a:rPr lang="de-DE" altLang="de-DE" dirty="0" smtClean="0">
                <a:cs typeface="Arial" charset="0"/>
              </a:rPr>
              <a:t>Ein- und Aushängen von Modulfenstern</a:t>
            </a:r>
          </a:p>
          <a:p>
            <a:pPr marL="1346200" indent="-1346200">
              <a:buFont typeface="Arial" charset="0"/>
              <a:buNone/>
              <a:defRPr/>
            </a:pPr>
            <a:endParaRPr lang="de-DE" altLang="de-DE" dirty="0">
              <a:cs typeface="Arial" charset="0"/>
            </a:endParaRPr>
          </a:p>
          <a:p>
            <a:pPr marL="1346200" indent="-1346200">
              <a:buFont typeface="Arial" charset="0"/>
              <a:buNone/>
              <a:defRPr/>
            </a:pPr>
            <a:r>
              <a:rPr lang="de-DE" altLang="de-DE" dirty="0" smtClean="0">
                <a:cs typeface="Arial" charset="0"/>
              </a:rPr>
              <a:t>Aushängen				Wieder einhängen</a:t>
            </a:r>
          </a:p>
        </p:txBody>
      </p:sp>
      <p:pic>
        <p:nvPicPr>
          <p:cNvPr id="922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845050"/>
            <a:ext cx="12954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711700"/>
            <a:ext cx="127793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B4833B-5DAD-4073-8DA4-492DE8A9E0FA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c. Prüfung des aktuellen Datensatzes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2735262"/>
          </a:xfrm>
        </p:spPr>
        <p:txBody>
          <a:bodyPr/>
          <a:lstStyle/>
          <a:p>
            <a:pPr marL="2781300" indent="-27813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Problemstellung: 	</a:t>
            </a:r>
            <a:r>
              <a:rPr lang="de-DE" altLang="de-DE" dirty="0" smtClean="0">
                <a:cs typeface="Arial" charset="0"/>
              </a:rPr>
              <a:t>Erfasster Wer ist plausibel, aber was sagt die Datenprüfung bei der Oktoberstatistik dazu?</a:t>
            </a:r>
          </a:p>
          <a:p>
            <a:pPr marL="1346200" indent="-13462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Lösung: 	</a:t>
            </a:r>
            <a:r>
              <a:rPr lang="de-DE" altLang="de-DE" dirty="0" smtClean="0">
                <a:cs typeface="Arial" charset="0"/>
              </a:rPr>
              <a:t>Schnelle Prüfung einzelner Datensätze mit dem „Auge“-Button</a:t>
            </a:r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516563"/>
            <a:ext cx="300990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4586288"/>
            <a:ext cx="79438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825" y="3933825"/>
            <a:ext cx="1044575" cy="59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72152F-C631-49D4-B982-A7ED3B44D0D5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d. Wiedervorlage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2016125"/>
          </a:xfrm>
        </p:spPr>
        <p:txBody>
          <a:bodyPr/>
          <a:lstStyle/>
          <a:p>
            <a:pPr marL="2781300" indent="-27813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Problemstellung: 	</a:t>
            </a:r>
            <a:r>
              <a:rPr lang="de-DE" altLang="de-DE" dirty="0" smtClean="0">
                <a:cs typeface="Arial" charset="0"/>
              </a:rPr>
              <a:t>Eine neue Schülerin wird erfasst. Der Name der Herkunftsschule fehlt noch und wird nachgereicht.</a:t>
            </a:r>
          </a:p>
          <a:p>
            <a:pPr marL="1346200" indent="-13462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Lösung: 	</a:t>
            </a:r>
            <a:r>
              <a:rPr lang="de-DE" altLang="de-DE" dirty="0" smtClean="0">
                <a:cs typeface="Arial" charset="0"/>
              </a:rPr>
              <a:t>Setzen einer Wiedervorlage.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113D4C-0329-4684-AA10-E1FBAC64F7D1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d. Wiedervorlage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2016125"/>
          </a:xfrm>
        </p:spPr>
        <p:txBody>
          <a:bodyPr/>
          <a:lstStyle/>
          <a:p>
            <a:pPr marL="355600" indent="-355600">
              <a:buFont typeface="Arial" charset="0"/>
              <a:buAutoNum type="arabicPeriod"/>
              <a:defRPr/>
            </a:pPr>
            <a:r>
              <a:rPr lang="de-DE" altLang="de-DE" b="1" dirty="0" smtClean="0">
                <a:cs typeface="Arial" charset="0"/>
              </a:rPr>
              <a:t>Cursor ins Feld „Herkunftsschule“</a:t>
            </a:r>
          </a:p>
          <a:p>
            <a:pPr marL="355600" indent="-355600">
              <a:buFont typeface="Arial" charset="0"/>
              <a:buAutoNum type="arabicPeriod"/>
              <a:defRPr/>
            </a:pPr>
            <a:r>
              <a:rPr lang="de-DE" altLang="de-DE" b="1" dirty="0" smtClean="0">
                <a:cs typeface="Arial" charset="0"/>
              </a:rPr>
              <a:t>„Glocke“-Button in der Toolbar</a:t>
            </a:r>
          </a:p>
          <a:p>
            <a:pPr marL="355600" indent="-355600">
              <a:buFont typeface="Arial" charset="0"/>
              <a:buAutoNum type="arabicPeriod"/>
              <a:defRPr/>
            </a:pPr>
            <a:r>
              <a:rPr lang="de-DE" altLang="de-DE" b="1" dirty="0" smtClean="0">
                <a:cs typeface="Arial" charset="0"/>
              </a:rPr>
              <a:t>Details zur Wiedervorlage erfassen</a:t>
            </a:r>
          </a:p>
          <a:p>
            <a:pPr marL="355600" indent="-355600">
              <a:buFont typeface="Arial" charset="0"/>
              <a:buAutoNum type="arabicPeriod"/>
              <a:defRPr/>
            </a:pPr>
            <a:endParaRPr lang="de-DE" altLang="de-DE" b="1" dirty="0" smtClean="0">
              <a:cs typeface="Arial" charset="0"/>
            </a:endParaRPr>
          </a:p>
          <a:p>
            <a:pPr marL="444500" indent="-444500">
              <a:buFont typeface="Arial" charset="0"/>
              <a:buNone/>
              <a:defRPr/>
            </a:pPr>
            <a:endParaRPr lang="de-DE" altLang="de-DE" dirty="0" smtClean="0">
              <a:cs typeface="Arial" charset="0"/>
            </a:endParaRPr>
          </a:p>
        </p:txBody>
      </p:sp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492375"/>
            <a:ext cx="2881313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3748088"/>
            <a:ext cx="90773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F5732-17BB-4203-AE94-0CBDAA045EE2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d. Wiedervorlage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2016125"/>
          </a:xfrm>
        </p:spPr>
        <p:txBody>
          <a:bodyPr/>
          <a:lstStyle/>
          <a:p>
            <a:pPr marL="355600" indent="-355600">
              <a:buFont typeface="Arial" charset="0"/>
              <a:buAutoNum type="arabicPeriod"/>
              <a:defRPr/>
            </a:pPr>
            <a:r>
              <a:rPr lang="de-DE" altLang="de-DE" b="1" dirty="0" smtClean="0">
                <a:cs typeface="Arial" charset="0"/>
              </a:rPr>
              <a:t>Cursor ins Feld „Herkunftsschule“</a:t>
            </a:r>
          </a:p>
          <a:p>
            <a:pPr marL="355600" indent="-355600">
              <a:buFont typeface="Arial" charset="0"/>
              <a:buAutoNum type="arabicPeriod"/>
              <a:defRPr/>
            </a:pPr>
            <a:r>
              <a:rPr lang="de-DE" altLang="de-DE" b="1" dirty="0" smtClean="0">
                <a:cs typeface="Arial" charset="0"/>
              </a:rPr>
              <a:t>„Glocke“-Button in der Toolbar</a:t>
            </a:r>
          </a:p>
          <a:p>
            <a:pPr marL="355600" indent="-355600">
              <a:buFont typeface="Arial" charset="0"/>
              <a:buAutoNum type="arabicPeriod"/>
              <a:defRPr/>
            </a:pPr>
            <a:r>
              <a:rPr lang="de-DE" altLang="de-DE" b="1" dirty="0" smtClean="0">
                <a:cs typeface="Arial" charset="0"/>
              </a:rPr>
              <a:t>Details zur Wiedervorlage erfassen</a:t>
            </a:r>
          </a:p>
          <a:p>
            <a:pPr marL="355600" indent="-355600">
              <a:buFont typeface="Arial" charset="0"/>
              <a:buAutoNum type="arabicPeriod"/>
              <a:defRPr/>
            </a:pPr>
            <a:endParaRPr lang="de-DE" altLang="de-DE" b="1" dirty="0" smtClean="0">
              <a:cs typeface="Arial" charset="0"/>
            </a:endParaRPr>
          </a:p>
          <a:p>
            <a:pPr marL="444500" indent="-444500">
              <a:buFont typeface="Arial" charset="0"/>
              <a:buNone/>
              <a:defRPr/>
            </a:pPr>
            <a:endParaRPr lang="de-DE" altLang="de-DE" dirty="0" smtClean="0">
              <a:cs typeface="Arial" charset="0"/>
            </a:endParaRPr>
          </a:p>
        </p:txBody>
      </p:sp>
      <p:pic>
        <p:nvPicPr>
          <p:cNvPr id="1434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492375"/>
            <a:ext cx="2881313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3748088"/>
            <a:ext cx="90773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084763"/>
            <a:ext cx="910907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B4E63-BA24-4FB4-AEC9-854297035524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d. Anzeige der Wiedervorlage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2016125"/>
          </a:xfrm>
        </p:spPr>
        <p:txBody>
          <a:bodyPr/>
          <a:lstStyle/>
          <a:p>
            <a:pPr>
              <a:defRPr/>
            </a:pPr>
            <a:r>
              <a:rPr lang="de-DE" altLang="de-DE" b="1" dirty="0" smtClean="0">
                <a:cs typeface="Arial" charset="0"/>
              </a:rPr>
              <a:t>Beim Programmstart (falls gewählt) oder</a:t>
            </a:r>
          </a:p>
          <a:p>
            <a:pPr>
              <a:defRPr/>
            </a:pPr>
            <a:r>
              <a:rPr lang="de-DE" altLang="de-DE" b="1" dirty="0" smtClean="0">
                <a:cs typeface="Arial" charset="0"/>
              </a:rPr>
              <a:t>Datei-&gt;Verwaltung-&gt;</a:t>
            </a:r>
            <a:br>
              <a:rPr lang="de-DE" altLang="de-DE" b="1" dirty="0" smtClean="0">
                <a:cs typeface="Arial" charset="0"/>
              </a:rPr>
            </a:br>
            <a:r>
              <a:rPr lang="de-DE" altLang="de-DE" b="1" dirty="0" smtClean="0">
                <a:cs typeface="Arial" charset="0"/>
              </a:rPr>
              <a:t>Wiedervorlageverwaltung</a:t>
            </a:r>
          </a:p>
          <a:p>
            <a:pPr marL="444500" indent="-444500">
              <a:buFont typeface="Arial" charset="0"/>
              <a:buNone/>
              <a:defRPr/>
            </a:pPr>
            <a:endParaRPr lang="de-DE" altLang="de-DE" dirty="0" smtClean="0">
              <a:cs typeface="Arial" charset="0"/>
            </a:endParaRPr>
          </a:p>
        </p:txBody>
      </p:sp>
      <p:pic>
        <p:nvPicPr>
          <p:cNvPr id="1536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2565400"/>
            <a:ext cx="433387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5AA8B-FA87-457F-B7DD-1AD711EF4342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e. Tabellenansicht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1800225"/>
          </a:xfrm>
        </p:spPr>
        <p:txBody>
          <a:bodyPr/>
          <a:lstStyle/>
          <a:p>
            <a:pPr marL="2781300" indent="-27813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Problemstellung: 	</a:t>
            </a:r>
            <a:r>
              <a:rPr lang="de-DE" altLang="de-DE" dirty="0" smtClean="0">
                <a:cs typeface="Arial" charset="0"/>
              </a:rPr>
              <a:t>Schneller Überblick über die Teilnahme am Religionsunterricht (oder ein anderes Merkmal) aller Schüler einer oder mehrerer Klasse/n</a:t>
            </a:r>
          </a:p>
          <a:p>
            <a:pPr marL="1346200" indent="-13462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Lösung: 	</a:t>
            </a:r>
            <a:r>
              <a:rPr lang="de-DE" altLang="de-DE" dirty="0" smtClean="0">
                <a:cs typeface="Arial" charset="0"/>
              </a:rPr>
              <a:t>Tabellenmodus</a:t>
            </a:r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508500"/>
            <a:ext cx="53276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01F7E8-313F-4E90-8C97-A13A2C55B598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e. Tabellenansicht</a:t>
            </a:r>
            <a:endParaRPr dirty="0"/>
          </a:p>
        </p:txBody>
      </p:sp>
      <p:sp>
        <p:nvSpPr>
          <p:cNvPr id="17412" name="Inhaltsplatzhalter 1"/>
          <p:cNvSpPr>
            <a:spLocks noGrp="1"/>
          </p:cNvSpPr>
          <p:nvPr>
            <p:ph idx="1"/>
          </p:nvPr>
        </p:nvSpPr>
        <p:spPr>
          <a:xfrm>
            <a:off x="149225" y="1989138"/>
            <a:ext cx="7878763" cy="4608512"/>
          </a:xfrm>
        </p:spPr>
        <p:txBody>
          <a:bodyPr/>
          <a:lstStyle/>
          <a:p>
            <a:pPr marL="1168400" indent="-1168400">
              <a:buFont typeface="Arial" charset="0"/>
              <a:buNone/>
            </a:pPr>
            <a:r>
              <a:rPr lang="de-DE" altLang="de-DE" b="1" smtClean="0">
                <a:cs typeface="Arial" charset="0"/>
              </a:rPr>
              <a:t>Tipp 1: </a:t>
            </a:r>
            <a:r>
              <a:rPr lang="de-DE" altLang="de-DE" smtClean="0">
                <a:cs typeface="Arial" charset="0"/>
              </a:rPr>
              <a:t>	Befindet man sich vor dem Öffnen der Tabellenansicht im Bearbeitungsmodus, so kann man die meisten Merkmale in der Tabelle sogar </a:t>
            </a:r>
            <a:br>
              <a:rPr lang="de-DE" altLang="de-DE" smtClean="0">
                <a:cs typeface="Arial" charset="0"/>
              </a:rPr>
            </a:br>
            <a:r>
              <a:rPr lang="de-DE" altLang="de-DE" smtClean="0">
                <a:cs typeface="Arial" charset="0"/>
              </a:rPr>
              <a:t>editieren.</a:t>
            </a:r>
            <a:br>
              <a:rPr lang="de-DE" altLang="de-DE" smtClean="0">
                <a:cs typeface="Arial" charset="0"/>
              </a:rPr>
            </a:br>
            <a:endParaRPr lang="de-DE" altLang="de-DE" smtClean="0">
              <a:cs typeface="Arial" charset="0"/>
            </a:endParaRPr>
          </a:p>
          <a:p>
            <a:pPr marL="1168400" indent="-1168400">
              <a:buFont typeface="Arial" charset="0"/>
              <a:buNone/>
            </a:pPr>
            <a:r>
              <a:rPr lang="de-DE" altLang="de-DE" b="1" smtClean="0">
                <a:cs typeface="Arial" charset="0"/>
              </a:rPr>
              <a:t>Tipp 2:</a:t>
            </a:r>
            <a:r>
              <a:rPr lang="de-DE" altLang="de-DE" smtClean="0">
                <a:cs typeface="Arial" charset="0"/>
              </a:rPr>
              <a:t>	Sortieren </a:t>
            </a:r>
            <a:br>
              <a:rPr lang="de-DE" altLang="de-DE" smtClean="0">
                <a:cs typeface="Arial" charset="0"/>
              </a:rPr>
            </a:br>
            <a:r>
              <a:rPr lang="de-DE" altLang="de-DE" smtClean="0">
                <a:cs typeface="Arial" charset="0"/>
              </a:rPr>
              <a:t>durch Klick</a:t>
            </a:r>
            <a:br>
              <a:rPr lang="de-DE" altLang="de-DE" smtClean="0">
                <a:cs typeface="Arial" charset="0"/>
              </a:rPr>
            </a:br>
            <a:r>
              <a:rPr lang="de-DE" altLang="de-DE" smtClean="0">
                <a:cs typeface="Arial" charset="0"/>
              </a:rPr>
              <a:t>auf die </a:t>
            </a:r>
            <a:br>
              <a:rPr lang="de-DE" altLang="de-DE" smtClean="0">
                <a:cs typeface="Arial" charset="0"/>
              </a:rPr>
            </a:br>
            <a:r>
              <a:rPr lang="de-DE" altLang="de-DE" smtClean="0">
                <a:cs typeface="Arial" charset="0"/>
              </a:rPr>
              <a:t>Spaltenköpfe</a:t>
            </a:r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429000"/>
            <a:ext cx="5399088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813" y="30686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1. Systemlandschaft</a:t>
            </a: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5621-C111-4F90-9788-6017A1C0C309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218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8" name="Picture 8" descr="German road warning sig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238" y="1341438"/>
            <a:ext cx="59817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D8685F-538B-453C-8778-79909A300A60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f. Suche von Schülern in ASD</a:t>
            </a:r>
            <a:endParaRPr dirty="0"/>
          </a:p>
        </p:txBody>
      </p:sp>
      <p:sp>
        <p:nvSpPr>
          <p:cNvPr id="18437" name="Inhaltsplatzhalter 1"/>
          <p:cNvSpPr>
            <a:spLocks noGrp="1"/>
          </p:cNvSpPr>
          <p:nvPr>
            <p:ph idx="1"/>
          </p:nvPr>
        </p:nvSpPr>
        <p:spPr>
          <a:xfrm>
            <a:off x="149225" y="1989138"/>
            <a:ext cx="8526463" cy="882650"/>
          </a:xfrm>
        </p:spPr>
        <p:txBody>
          <a:bodyPr/>
          <a:lstStyle/>
          <a:p>
            <a:pPr marL="1524000" indent="-1524000">
              <a:buFont typeface="Arial" charset="0"/>
              <a:buNone/>
            </a:pPr>
            <a:r>
              <a:rPr lang="de-DE" altLang="de-DE" b="1" smtClean="0">
                <a:cs typeface="Arial" charset="0"/>
              </a:rPr>
              <a:t>Problem: 	</a:t>
            </a:r>
            <a:r>
              <a:rPr lang="de-DE" altLang="de-DE" smtClean="0">
                <a:cs typeface="Arial" charset="0"/>
              </a:rPr>
              <a:t>Das Feld „geboren in“ im Schülermodul ist ein Freitextfeld:</a:t>
            </a:r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035300"/>
            <a:ext cx="3671887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50" y="3881438"/>
            <a:ext cx="35337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2997200"/>
            <a:ext cx="35941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8" y="4529138"/>
            <a:ext cx="35480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6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5099050"/>
            <a:ext cx="35337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Inhaltsplatzhalter 1"/>
          <p:cNvSpPr txBox="1">
            <a:spLocks/>
          </p:cNvSpPr>
          <p:nvPr/>
        </p:nvSpPr>
        <p:spPr bwMode="auto">
          <a:xfrm>
            <a:off x="149225" y="5589588"/>
            <a:ext cx="8526463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524000" indent="-1524000"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buFont typeface="Arial" charset="0"/>
              <a:buNone/>
            </a:pPr>
            <a:r>
              <a:rPr lang="de-DE" altLang="de-DE" b="1"/>
              <a:t>Folge: 	</a:t>
            </a:r>
            <a:r>
              <a:rPr lang="de-DE" altLang="de-DE"/>
              <a:t>Schule A findet den Schülerdatensatz von Schule B nicht zuverlässig.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C4617A-24E5-4BE6-87E7-C01670BF67FA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f. Suche von Schülern in ASD</a:t>
            </a:r>
            <a:endParaRPr dirty="0"/>
          </a:p>
        </p:txBody>
      </p:sp>
      <p:sp>
        <p:nvSpPr>
          <p:cNvPr id="19460" name="Inhaltsplatzhalter 1"/>
          <p:cNvSpPr>
            <a:spLocks noGrp="1"/>
          </p:cNvSpPr>
          <p:nvPr>
            <p:ph idx="1"/>
          </p:nvPr>
        </p:nvSpPr>
        <p:spPr>
          <a:xfrm>
            <a:off x="149225" y="1989138"/>
            <a:ext cx="8526463" cy="882650"/>
          </a:xfrm>
        </p:spPr>
        <p:txBody>
          <a:bodyPr/>
          <a:lstStyle/>
          <a:p>
            <a:pPr marL="1168400" indent="-1168400">
              <a:buFont typeface="Arial" charset="0"/>
              <a:buNone/>
            </a:pPr>
            <a:r>
              <a:rPr lang="de-DE" altLang="de-DE" b="1" smtClean="0">
                <a:cs typeface="Arial" charset="0"/>
              </a:rPr>
              <a:t>Tipp: 	</a:t>
            </a:r>
            <a:r>
              <a:rPr lang="de-DE" altLang="de-DE" smtClean="0">
                <a:cs typeface="Arial" charset="0"/>
              </a:rPr>
              <a:t>Das Feld „Geburtsort“ beim Suchen von Schülern in ASD ist </a:t>
            </a:r>
            <a:r>
              <a:rPr lang="de-DE" altLang="de-DE" b="1" smtClean="0">
                <a:cs typeface="Arial" charset="0"/>
              </a:rPr>
              <a:t>kein</a:t>
            </a:r>
            <a:r>
              <a:rPr lang="de-DE" altLang="de-DE" smtClean="0">
                <a:cs typeface="Arial" charset="0"/>
              </a:rPr>
              <a:t> Pflichtfeld!</a:t>
            </a:r>
          </a:p>
        </p:txBody>
      </p:sp>
      <p:pic>
        <p:nvPicPr>
          <p:cNvPr id="19461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997200"/>
            <a:ext cx="5695950" cy="365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813" y="30686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5. Filter/Suche</a:t>
            </a: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5621-C111-4F90-9788-6017A1C0C309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85781A-A4EC-4B46-A5E3-900F83356AA4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a. Zweck</a:t>
            </a:r>
            <a:endParaRPr dirty="0"/>
          </a:p>
        </p:txBody>
      </p:sp>
      <p:sp>
        <p:nvSpPr>
          <p:cNvPr id="21508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10795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de-DE" altLang="de-DE" b="1" smtClean="0">
                <a:cs typeface="Arial" charset="0"/>
              </a:rPr>
              <a:t>Filter und Suche schränkt die im Navigator angezeigte Menge an Datensätzen (z.B. Schüler) ein.</a:t>
            </a:r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141663"/>
            <a:ext cx="32956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9"/>
          <a:stretch>
            <a:fillRect/>
          </a:stretch>
        </p:blipFill>
        <p:spPr bwMode="auto">
          <a:xfrm>
            <a:off x="5773738" y="3082925"/>
            <a:ext cx="3190875" cy="303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Gerade Verbindung mit Pfeil 2"/>
          <p:cNvCxnSpPr/>
          <p:nvPr/>
        </p:nvCxnSpPr>
        <p:spPr>
          <a:xfrm>
            <a:off x="3851275" y="4602163"/>
            <a:ext cx="1657350" cy="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Inhaltsplatzhalter 2"/>
          <p:cNvSpPr txBox="1">
            <a:spLocks/>
          </p:cNvSpPr>
          <p:nvPr/>
        </p:nvSpPr>
        <p:spPr bwMode="auto">
          <a:xfrm>
            <a:off x="3492500" y="3716338"/>
            <a:ext cx="23368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buFont typeface="Arial" charset="0"/>
              <a:buNone/>
            </a:pPr>
            <a:r>
              <a:rPr lang="de-DE" altLang="de-DE" sz="2400" b="1"/>
              <a:t>Filter</a:t>
            </a:r>
            <a:br>
              <a:rPr lang="de-DE" altLang="de-DE" sz="2400" b="1"/>
            </a:br>
            <a:r>
              <a:rPr lang="de-DE" altLang="de-DE" sz="2400" b="1"/>
              <a:t>„nur männliche“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204B18-7387-4715-9239-0B4854A09F13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b. Unterschied Filter – Suche</a:t>
            </a:r>
            <a:endParaRPr dirty="0"/>
          </a:p>
        </p:txBody>
      </p:sp>
      <p:sp>
        <p:nvSpPr>
          <p:cNvPr id="22532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4392612"/>
          </a:xfrm>
        </p:spPr>
        <p:txBody>
          <a:bodyPr/>
          <a:lstStyle/>
          <a:p>
            <a:r>
              <a:rPr lang="de-DE" altLang="de-DE" b="1" smtClean="0">
                <a:cs typeface="Arial" charset="0"/>
              </a:rPr>
              <a:t>Suche:</a:t>
            </a:r>
          </a:p>
          <a:p>
            <a:pPr lvl="1"/>
            <a:r>
              <a:rPr lang="de-DE" altLang="de-DE" b="1" smtClean="0">
                <a:cs typeface="Arial" charset="0"/>
              </a:rPr>
              <a:t>Vergleich weniger, wichtiger Merkmale mit festen Werten möglich</a:t>
            </a:r>
          </a:p>
          <a:p>
            <a:pPr lvl="1"/>
            <a:r>
              <a:rPr lang="de-DE" altLang="de-DE" b="1" smtClean="0">
                <a:cs typeface="Arial" charset="0"/>
              </a:rPr>
              <a:t>Nur „UND“-Verknüpfung der Suchbedingungen</a:t>
            </a:r>
          </a:p>
          <a:p>
            <a:pPr lvl="1"/>
            <a:r>
              <a:rPr lang="de-DE" altLang="de-DE" b="1" smtClean="0">
                <a:cs typeface="Arial" charset="0"/>
              </a:rPr>
              <a:t>Suche nicht speicherbar/wiederverwendbar</a:t>
            </a:r>
          </a:p>
          <a:p>
            <a:pPr lvl="1"/>
            <a:r>
              <a:rPr lang="de-DE" altLang="de-DE" b="1" smtClean="0">
                <a:cs typeface="Arial" charset="0"/>
              </a:rPr>
              <a:t>Schnell anwendbar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959D82-C5FB-4F9D-BFC9-456E1D840D64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b. Unterschied Filter – Suche</a:t>
            </a:r>
            <a:endParaRPr dirty="0"/>
          </a:p>
        </p:txBody>
      </p:sp>
      <p:sp>
        <p:nvSpPr>
          <p:cNvPr id="23556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4392612"/>
          </a:xfrm>
        </p:spPr>
        <p:txBody>
          <a:bodyPr/>
          <a:lstStyle/>
          <a:p>
            <a:r>
              <a:rPr lang="de-DE" altLang="de-DE" b="1" smtClean="0">
                <a:cs typeface="Arial" charset="0"/>
              </a:rPr>
              <a:t>Filter</a:t>
            </a:r>
          </a:p>
          <a:p>
            <a:pPr lvl="1"/>
            <a:r>
              <a:rPr lang="de-DE" altLang="de-DE" b="1" smtClean="0">
                <a:cs typeface="Arial" charset="0"/>
              </a:rPr>
              <a:t>Vergleich über viele Merkmale möglich</a:t>
            </a:r>
          </a:p>
          <a:p>
            <a:pPr lvl="1"/>
            <a:r>
              <a:rPr lang="de-DE" altLang="de-DE" b="1" smtClean="0">
                <a:cs typeface="Arial" charset="0"/>
              </a:rPr>
              <a:t>Umfangreiche Vergleichsmöglichkeiten (gleich, kleiner, …)</a:t>
            </a:r>
          </a:p>
          <a:p>
            <a:pPr lvl="1"/>
            <a:r>
              <a:rPr lang="de-DE" altLang="de-DE" b="1" smtClean="0">
                <a:cs typeface="Arial" charset="0"/>
              </a:rPr>
              <a:t>Filter ist speicherbar und wiederverwendbar</a:t>
            </a:r>
          </a:p>
          <a:p>
            <a:pPr lvl="1"/>
            <a:r>
              <a:rPr lang="de-DE" altLang="de-DE" b="1" smtClean="0">
                <a:cs typeface="Arial" charset="0"/>
              </a:rPr>
              <a:t>Viele nützliche mit ASV ausgelieferte Standardfilter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D95B98-4510-48F1-8F50-7CD032722F00}" type="slidenum">
              <a:rPr lang="de-DE" smtClean="0"/>
              <a:pPr>
                <a:defRPr/>
              </a:pPr>
              <a:t>36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c. Übung zu Filtern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4392612"/>
          </a:xfrm>
        </p:spPr>
        <p:txBody>
          <a:bodyPr/>
          <a:lstStyle/>
          <a:p>
            <a:pPr marL="1524000" indent="-1524000">
              <a:buFont typeface="Arial" charset="0"/>
              <a:buNone/>
              <a:defRPr/>
            </a:pPr>
            <a:r>
              <a:rPr lang="de-DE" altLang="de-DE" b="1" dirty="0" smtClean="0">
                <a:cs typeface="Arial" charset="0"/>
              </a:rPr>
              <a:t>Aufgabe: 	</a:t>
            </a:r>
            <a:r>
              <a:rPr lang="de-DE" altLang="de-DE" dirty="0" smtClean="0">
                <a:cs typeface="Arial" charset="0"/>
              </a:rPr>
              <a:t>Erstellen Sie einen Filter, der die Schüler/innen der Oberstufe beibehält und alle anderen ausfiltert.</a:t>
            </a:r>
          </a:p>
          <a:p>
            <a:pPr marL="444500" indent="-444500">
              <a:buFont typeface="Arial" charset="0"/>
              <a:buAutoNum type="arabicPeriod"/>
              <a:defRPr/>
            </a:pPr>
            <a:r>
              <a:rPr lang="de-DE" altLang="de-DE" dirty="0" smtClean="0">
                <a:cs typeface="Arial" charset="0"/>
              </a:rPr>
              <a:t>Button „Filter auswählen“</a:t>
            </a:r>
          </a:p>
          <a:p>
            <a:pPr marL="444500" indent="-444500">
              <a:buFont typeface="Arial" charset="0"/>
              <a:buAutoNum type="arabicPeriod"/>
              <a:defRPr/>
            </a:pPr>
            <a:endParaRPr lang="de-DE" altLang="de-DE" dirty="0">
              <a:cs typeface="Arial" charset="0"/>
            </a:endParaRPr>
          </a:p>
          <a:p>
            <a:pPr marL="444500" indent="-444500">
              <a:buFont typeface="Arial" charset="0"/>
              <a:buAutoNum type="arabicPeriod"/>
              <a:defRPr/>
            </a:pPr>
            <a:endParaRPr lang="de-DE" altLang="de-DE" dirty="0" smtClean="0">
              <a:cs typeface="Arial" charset="0"/>
            </a:endParaRPr>
          </a:p>
          <a:p>
            <a:pPr marL="444500" indent="-444500">
              <a:buFont typeface="Arial" charset="0"/>
              <a:buAutoNum type="arabicPeriod"/>
              <a:defRPr/>
            </a:pPr>
            <a:r>
              <a:rPr lang="de-DE" altLang="de-DE" dirty="0" smtClean="0">
                <a:cs typeface="Arial" charset="0"/>
              </a:rPr>
              <a:t>Button „Neuen Datensatz hinzufügen“</a:t>
            </a: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924175"/>
            <a:ext cx="25431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24400"/>
            <a:ext cx="18097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2F057B-C855-43F6-BFDB-725ACC1830E9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c. Übung zu Filtern</a:t>
            </a:r>
            <a:endParaRPr dirty="0"/>
          </a:p>
        </p:txBody>
      </p:sp>
      <p:sp>
        <p:nvSpPr>
          <p:cNvPr id="25604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4392612"/>
          </a:xfrm>
        </p:spPr>
        <p:txBody>
          <a:bodyPr/>
          <a:lstStyle/>
          <a:p>
            <a:pPr marL="514350" indent="-514350">
              <a:buFont typeface="Arial" charset="0"/>
              <a:buAutoNum type="arabicPeriod" startAt="3"/>
            </a:pPr>
            <a:r>
              <a:rPr lang="de-DE" altLang="de-DE" smtClean="0">
                <a:cs typeface="Arial" charset="0"/>
              </a:rPr>
              <a:t>Kurzname des Filters erfassen</a:t>
            </a:r>
            <a:br>
              <a:rPr lang="de-DE" altLang="de-DE" smtClean="0">
                <a:cs typeface="Arial" charset="0"/>
              </a:rPr>
            </a:br>
            <a:r>
              <a:rPr lang="de-DE" altLang="de-DE" smtClean="0">
                <a:cs typeface="Arial" charset="0"/>
              </a:rPr>
              <a:t>(z.B. „Nur Oberstufe“)</a:t>
            </a:r>
          </a:p>
          <a:p>
            <a:pPr marL="514350" indent="-514350">
              <a:buFont typeface="Arial" charset="0"/>
              <a:buAutoNum type="arabicPeriod" startAt="3"/>
            </a:pPr>
            <a:endParaRPr lang="de-DE" altLang="de-DE" smtClean="0">
              <a:cs typeface="Arial" charset="0"/>
            </a:endParaRPr>
          </a:p>
          <a:p>
            <a:pPr marL="514350" indent="-514350">
              <a:buFont typeface="Arial" charset="0"/>
              <a:buAutoNum type="arabicPeriod" startAt="3"/>
            </a:pPr>
            <a:r>
              <a:rPr lang="de-DE" altLang="de-DE" smtClean="0">
                <a:cs typeface="Arial" charset="0"/>
              </a:rPr>
              <a:t>Auf den Reiter „Filterdefinition“ wechseln, dort erfassen:</a:t>
            </a:r>
          </a:p>
          <a:p>
            <a:pPr marL="514350" indent="-514350">
              <a:buFont typeface="Arial" charset="0"/>
              <a:buAutoNum type="arabicPeriod" startAt="3"/>
            </a:pPr>
            <a:endParaRPr lang="de-DE" altLang="de-DE" smtClean="0">
              <a:cs typeface="Arial" charset="0"/>
            </a:endParaRPr>
          </a:p>
          <a:p>
            <a:pPr marL="514350" indent="-514350">
              <a:buFont typeface="Arial" charset="0"/>
              <a:buAutoNum type="arabicPeriod" startAt="3"/>
            </a:pPr>
            <a:endParaRPr lang="de-DE" altLang="de-DE" smtClean="0">
              <a:cs typeface="Arial" charset="0"/>
            </a:endParaRPr>
          </a:p>
          <a:p>
            <a:pPr marL="514350" indent="-514350">
              <a:buFont typeface="Arial" charset="0"/>
              <a:buAutoNum type="arabicPeriod" startAt="3"/>
            </a:pPr>
            <a:r>
              <a:rPr lang="de-DE" altLang="de-DE" smtClean="0">
                <a:cs typeface="Arial" charset="0"/>
              </a:rPr>
              <a:t>Button „Übernehmen“</a:t>
            </a:r>
          </a:p>
          <a:p>
            <a:pPr marL="514350" indent="-514350">
              <a:buFont typeface="Arial" charset="0"/>
              <a:buAutoNum type="arabicPeriod" startAt="3"/>
            </a:pPr>
            <a:endParaRPr lang="de-DE" altLang="de-DE" smtClean="0">
              <a:cs typeface="Arial" charset="0"/>
            </a:endParaRPr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989138"/>
            <a:ext cx="37528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08500"/>
            <a:ext cx="8202612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6021388"/>
            <a:ext cx="1500188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BED080-EF7B-471C-A07E-19DC41E179C3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c. Übung zu Filtern</a:t>
            </a:r>
            <a:endParaRPr dirty="0"/>
          </a:p>
        </p:txBody>
      </p:sp>
      <p:sp>
        <p:nvSpPr>
          <p:cNvPr id="26628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439261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de-DE" altLang="de-DE" smtClean="0">
                <a:cs typeface="Arial" charset="0"/>
              </a:rPr>
              <a:t>Alternative Filterdefinition:</a:t>
            </a:r>
          </a:p>
          <a:p>
            <a:pPr marL="0" indent="0">
              <a:buFont typeface="Arial" charset="0"/>
              <a:buNone/>
            </a:pPr>
            <a:endParaRPr lang="de-DE" altLang="de-DE" smtClean="0">
              <a:cs typeface="Arial" charset="0"/>
            </a:endParaRP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8361363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081E93-A713-4AEB-A9F2-007FB69BC6DB}" type="slidenum">
              <a:rPr lang="de-DE" smtClean="0"/>
              <a:pPr>
                <a:defRPr/>
              </a:pPr>
              <a:t>39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d. Komplexe Auswahlfilter</a:t>
            </a:r>
            <a:endParaRPr dirty="0"/>
          </a:p>
        </p:txBody>
      </p:sp>
      <p:sp>
        <p:nvSpPr>
          <p:cNvPr id="4101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4392612"/>
          </a:xfrm>
        </p:spPr>
        <p:txBody>
          <a:bodyPr/>
          <a:lstStyle/>
          <a:p>
            <a:pPr>
              <a:defRPr/>
            </a:pPr>
            <a:r>
              <a:rPr lang="de-DE" altLang="de-DE" dirty="0" smtClean="0">
                <a:cs typeface="Arial" charset="0"/>
              </a:rPr>
              <a:t>Beliebig viele geschachtelte </a:t>
            </a:r>
            <a:br>
              <a:rPr lang="de-DE" altLang="de-DE" dirty="0" smtClean="0">
                <a:cs typeface="Arial" charset="0"/>
              </a:rPr>
            </a:br>
            <a:r>
              <a:rPr lang="de-DE" altLang="de-DE" dirty="0" smtClean="0">
                <a:cs typeface="Arial" charset="0"/>
              </a:rPr>
              <a:t>Bedingungen</a:t>
            </a:r>
          </a:p>
          <a:p>
            <a:pPr>
              <a:defRPr/>
            </a:pPr>
            <a:endParaRPr lang="de-DE" altLang="de-DE" dirty="0">
              <a:cs typeface="Arial" charset="0"/>
            </a:endParaRPr>
          </a:p>
          <a:p>
            <a:pPr>
              <a:defRPr/>
            </a:pPr>
            <a:endParaRPr lang="de-DE" altLang="de-DE" dirty="0" smtClean="0">
              <a:cs typeface="Arial" charset="0"/>
            </a:endParaRPr>
          </a:p>
          <a:p>
            <a:pPr>
              <a:defRPr/>
            </a:pPr>
            <a:endParaRPr lang="de-DE" altLang="de-DE" dirty="0">
              <a:cs typeface="Arial" charset="0"/>
            </a:endParaRPr>
          </a:p>
          <a:p>
            <a:pPr>
              <a:defRPr/>
            </a:pPr>
            <a:r>
              <a:rPr lang="de-DE" altLang="de-DE" dirty="0" smtClean="0">
                <a:cs typeface="Arial" charset="0"/>
              </a:rPr>
              <a:t>Möglichkeit zur Dialogabfrage</a:t>
            </a:r>
          </a:p>
          <a:p>
            <a:pPr marL="0" indent="0">
              <a:buFont typeface="Arial" charset="0"/>
              <a:buNone/>
              <a:defRPr/>
            </a:pPr>
            <a:endParaRPr lang="de-DE" altLang="de-DE" dirty="0" smtClean="0"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de-DE" altLang="de-DE" dirty="0" smtClean="0">
              <a:cs typeface="Arial" charset="0"/>
            </a:endParaRPr>
          </a:p>
        </p:txBody>
      </p:sp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920875"/>
            <a:ext cx="2663825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429000"/>
            <a:ext cx="850741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4662488"/>
            <a:ext cx="35433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Vor ASV (bis 2012)</a:t>
            </a:r>
            <a:endParaRPr dirty="0"/>
          </a:p>
        </p:txBody>
      </p:sp>
      <p:sp>
        <p:nvSpPr>
          <p:cNvPr id="2" name="Rechteck 1"/>
          <p:cNvSpPr/>
          <p:nvPr/>
        </p:nvSpPr>
        <p:spPr>
          <a:xfrm>
            <a:off x="1979712" y="3717032"/>
            <a:ext cx="1296144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WinSD</a:t>
            </a:r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979712" y="2744924"/>
            <a:ext cx="1296144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WinLD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1988215" y="5175194"/>
            <a:ext cx="1296144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WinQD</a:t>
            </a:r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395536" y="3717032"/>
            <a:ext cx="1296144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WinZD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4716016" y="2803537"/>
            <a:ext cx="1800200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ASD-Altverfahren</a:t>
            </a:r>
            <a:br>
              <a:rPr lang="de-DE" dirty="0" smtClean="0"/>
            </a:br>
            <a:r>
              <a:rPr lang="de-DE" dirty="0" smtClean="0"/>
              <a:t>(Lehrerteil)</a:t>
            </a:r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>
            <a:off x="4716016" y="1998026"/>
            <a:ext cx="180020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Blaubuch</a:t>
            </a:r>
          </a:p>
        </p:txBody>
      </p:sp>
      <p:sp>
        <p:nvSpPr>
          <p:cNvPr id="13" name="Rechteck 12"/>
          <p:cNvSpPr/>
          <p:nvPr/>
        </p:nvSpPr>
        <p:spPr>
          <a:xfrm>
            <a:off x="7092280" y="3681028"/>
            <a:ext cx="1800200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Diapers</a:t>
            </a:r>
            <a:endParaRPr lang="de-DE" dirty="0" smtClean="0"/>
          </a:p>
        </p:txBody>
      </p:sp>
      <p:cxnSp>
        <p:nvCxnSpPr>
          <p:cNvPr id="14" name="Gerade Verbindung mit Pfeil 13"/>
          <p:cNvCxnSpPr>
            <a:stCxn id="2" idx="1"/>
            <a:endCxn id="10" idx="3"/>
          </p:cNvCxnSpPr>
          <p:nvPr/>
        </p:nvCxnSpPr>
        <p:spPr>
          <a:xfrm flipH="1">
            <a:off x="1691680" y="3969060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>
            <a:stCxn id="2" idx="0"/>
            <a:endCxn id="7" idx="2"/>
          </p:cNvCxnSpPr>
          <p:nvPr/>
        </p:nvCxnSpPr>
        <p:spPr>
          <a:xfrm flipV="1">
            <a:off x="2627784" y="3248980"/>
            <a:ext cx="0" cy="4680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>
            <a:stCxn id="2" idx="2"/>
            <a:endCxn id="9" idx="0"/>
          </p:cNvCxnSpPr>
          <p:nvPr/>
        </p:nvCxnSpPr>
        <p:spPr>
          <a:xfrm>
            <a:off x="2627784" y="4221088"/>
            <a:ext cx="8503" cy="9541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eck 19"/>
          <p:cNvSpPr/>
          <p:nvPr/>
        </p:nvSpPr>
        <p:spPr>
          <a:xfrm>
            <a:off x="4716016" y="4977172"/>
            <a:ext cx="1800200" cy="9001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Aufgabenversand/</a:t>
            </a:r>
            <a:br>
              <a:rPr lang="de-DE" sz="1600" dirty="0" smtClean="0"/>
            </a:br>
            <a:r>
              <a:rPr lang="de-DE" sz="1600" dirty="0" smtClean="0"/>
              <a:t>Abiturauswertung</a:t>
            </a:r>
          </a:p>
        </p:txBody>
      </p:sp>
      <p:cxnSp>
        <p:nvCxnSpPr>
          <p:cNvPr id="27" name="Gerade Verbindung mit Pfeil 26"/>
          <p:cNvCxnSpPr>
            <a:stCxn id="2" idx="3"/>
            <a:endCxn id="35" idx="1"/>
          </p:cNvCxnSpPr>
          <p:nvPr/>
        </p:nvCxnSpPr>
        <p:spPr>
          <a:xfrm flipV="1">
            <a:off x="3275856" y="3771038"/>
            <a:ext cx="1440160" cy="1980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>
            <a:stCxn id="7" idx="3"/>
            <a:endCxn id="11" idx="1"/>
          </p:cNvCxnSpPr>
          <p:nvPr/>
        </p:nvCxnSpPr>
        <p:spPr>
          <a:xfrm>
            <a:off x="3275856" y="2996952"/>
            <a:ext cx="1440160" cy="946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>
            <a:stCxn id="7" idx="3"/>
            <a:endCxn id="12" idx="1"/>
          </p:cNvCxnSpPr>
          <p:nvPr/>
        </p:nvCxnSpPr>
        <p:spPr>
          <a:xfrm flipV="1">
            <a:off x="3275856" y="2286058"/>
            <a:ext cx="1440160" cy="7108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1" name="Gerade Verbindung 5120"/>
          <p:cNvCxnSpPr>
            <a:stCxn id="12" idx="3"/>
          </p:cNvCxnSpPr>
          <p:nvPr/>
        </p:nvCxnSpPr>
        <p:spPr>
          <a:xfrm>
            <a:off x="6516216" y="2286058"/>
            <a:ext cx="14761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3" name="Gerade Verbindung mit Pfeil 5122"/>
          <p:cNvCxnSpPr>
            <a:endCxn id="13" idx="0"/>
          </p:cNvCxnSpPr>
          <p:nvPr/>
        </p:nvCxnSpPr>
        <p:spPr>
          <a:xfrm>
            <a:off x="7992380" y="2286058"/>
            <a:ext cx="0" cy="13949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6" name="Gerade Verbindung mit Pfeil 5125"/>
          <p:cNvCxnSpPr>
            <a:stCxn id="9" idx="3"/>
            <a:endCxn id="20" idx="1"/>
          </p:cNvCxnSpPr>
          <p:nvPr/>
        </p:nvCxnSpPr>
        <p:spPr>
          <a:xfrm>
            <a:off x="3284359" y="5427222"/>
            <a:ext cx="14316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eck 43"/>
          <p:cNvSpPr/>
          <p:nvPr/>
        </p:nvSpPr>
        <p:spPr>
          <a:xfrm>
            <a:off x="395536" y="2574090"/>
            <a:ext cx="1296144" cy="8457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Willi/</a:t>
            </a:r>
            <a:br>
              <a:rPr lang="de-DE" dirty="0" smtClean="0"/>
            </a:br>
            <a:r>
              <a:rPr lang="de-DE" dirty="0" err="1" smtClean="0"/>
              <a:t>WilliVer</a:t>
            </a:r>
            <a:r>
              <a:rPr lang="de-DE" dirty="0" smtClean="0"/>
              <a:t>/</a:t>
            </a:r>
            <a:br>
              <a:rPr lang="de-DE" dirty="0" smtClean="0"/>
            </a:br>
            <a:r>
              <a:rPr lang="de-DE" dirty="0" smtClean="0"/>
              <a:t>UNTIS</a:t>
            </a:r>
            <a:endParaRPr lang="de-DE" dirty="0"/>
          </a:p>
        </p:txBody>
      </p:sp>
      <p:cxnSp>
        <p:nvCxnSpPr>
          <p:cNvPr id="5133" name="Gerade Verbindung mit Pfeil 5132"/>
          <p:cNvCxnSpPr>
            <a:stCxn id="7" idx="1"/>
            <a:endCxn id="44" idx="3"/>
          </p:cNvCxnSpPr>
          <p:nvPr/>
        </p:nvCxnSpPr>
        <p:spPr>
          <a:xfrm flipH="1">
            <a:off x="1691680" y="2996952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5" name="Textfeld 5134"/>
          <p:cNvSpPr txBox="1"/>
          <p:nvPr/>
        </p:nvSpPr>
        <p:spPr>
          <a:xfrm>
            <a:off x="1435586" y="6396710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Schulen</a:t>
            </a:r>
            <a:endParaRPr lang="de-DE" dirty="0"/>
          </a:p>
        </p:txBody>
      </p:sp>
      <p:sp>
        <p:nvSpPr>
          <p:cNvPr id="5137" name="Geschweifte Klammer rechts 5136"/>
          <p:cNvSpPr/>
          <p:nvPr/>
        </p:nvSpPr>
        <p:spPr>
          <a:xfrm rot="5400000">
            <a:off x="1727684" y="4797152"/>
            <a:ext cx="216024" cy="28803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2" name="Textfeld 51"/>
          <p:cNvSpPr txBox="1"/>
          <p:nvPr/>
        </p:nvSpPr>
        <p:spPr>
          <a:xfrm>
            <a:off x="5864240" y="6396710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KM</a:t>
            </a:r>
            <a:endParaRPr lang="de-DE" dirty="0"/>
          </a:p>
        </p:txBody>
      </p:sp>
      <p:sp>
        <p:nvSpPr>
          <p:cNvPr id="53" name="Geschweifte Klammer rechts 52"/>
          <p:cNvSpPr/>
          <p:nvPr/>
        </p:nvSpPr>
        <p:spPr>
          <a:xfrm rot="5400000">
            <a:off x="6007259" y="4828258"/>
            <a:ext cx="216025" cy="281811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/>
          <p:cNvSpPr/>
          <p:nvPr/>
        </p:nvSpPr>
        <p:spPr>
          <a:xfrm>
            <a:off x="4716016" y="4197536"/>
            <a:ext cx="180020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Lehrerdatei</a:t>
            </a:r>
            <a:endParaRPr lang="de-DE" dirty="0"/>
          </a:p>
        </p:txBody>
      </p:sp>
      <p:cxnSp>
        <p:nvCxnSpPr>
          <p:cNvPr id="5145" name="Gerade Verbindung mit Pfeil 5144"/>
          <p:cNvCxnSpPr>
            <a:stCxn id="13" idx="1"/>
            <a:endCxn id="60" idx="3"/>
          </p:cNvCxnSpPr>
          <p:nvPr/>
        </p:nvCxnSpPr>
        <p:spPr>
          <a:xfrm flipH="1">
            <a:off x="6516216" y="3969060"/>
            <a:ext cx="576064" cy="51650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7" name="Gerade Verbindung mit Pfeil 5146"/>
          <p:cNvCxnSpPr>
            <a:stCxn id="60" idx="1"/>
          </p:cNvCxnSpPr>
          <p:nvPr/>
        </p:nvCxnSpPr>
        <p:spPr>
          <a:xfrm flipH="1" flipV="1">
            <a:off x="3275856" y="3248980"/>
            <a:ext cx="1440160" cy="1236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/>
          <p:cNvSpPr txBox="1"/>
          <p:nvPr/>
        </p:nvSpPr>
        <p:spPr>
          <a:xfrm>
            <a:off x="7092280" y="480586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Und </a:t>
            </a:r>
            <a:r>
              <a:rPr lang="de-DE" b="1" dirty="0" smtClean="0"/>
              <a:t>viele</a:t>
            </a:r>
            <a:r>
              <a:rPr lang="de-DE" dirty="0" smtClean="0"/>
              <a:t> weitere…</a:t>
            </a:r>
            <a:endParaRPr lang="de-DE" dirty="0"/>
          </a:p>
        </p:txBody>
      </p:sp>
      <p:sp>
        <p:nvSpPr>
          <p:cNvPr id="35" name="Rechteck 34"/>
          <p:cNvSpPr/>
          <p:nvPr/>
        </p:nvSpPr>
        <p:spPr>
          <a:xfrm>
            <a:off x="4716016" y="3483006"/>
            <a:ext cx="2083332" cy="5760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ASD-Altverfahren</a:t>
            </a:r>
            <a:br>
              <a:rPr lang="de-DE" dirty="0" smtClean="0"/>
            </a:br>
            <a:r>
              <a:rPr lang="de-DE" dirty="0" smtClean="0"/>
              <a:t>(Schülerteil, </a:t>
            </a:r>
            <a:r>
              <a:rPr lang="de-DE" dirty="0" err="1" smtClean="0"/>
              <a:t>LfStaD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39" name="Geschweifte Klammer rechts 38"/>
          <p:cNvSpPr/>
          <p:nvPr/>
        </p:nvSpPr>
        <p:spPr>
          <a:xfrm rot="5400000">
            <a:off x="8100390" y="5553237"/>
            <a:ext cx="216026" cy="136815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Textfeld 39"/>
          <p:cNvSpPr txBox="1"/>
          <p:nvPr/>
        </p:nvSpPr>
        <p:spPr>
          <a:xfrm>
            <a:off x="7583492" y="6396710"/>
            <a:ext cx="1366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/>
              <a:t>Regierungen</a:t>
            </a:r>
            <a:endParaRPr lang="de-DE" dirty="0"/>
          </a:p>
        </p:txBody>
      </p:sp>
      <p:sp>
        <p:nvSpPr>
          <p:cNvPr id="43" name="Rechteck 42"/>
          <p:cNvSpPr/>
          <p:nvPr/>
        </p:nvSpPr>
        <p:spPr>
          <a:xfrm>
            <a:off x="395536" y="4581499"/>
            <a:ext cx="1296144" cy="8457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Infoportal,</a:t>
            </a:r>
            <a:br>
              <a:rPr lang="de-DE" dirty="0" smtClean="0"/>
            </a:br>
            <a:r>
              <a:rPr lang="de-DE" dirty="0" smtClean="0"/>
              <a:t>Noten-manager, …</a:t>
            </a:r>
            <a:endParaRPr lang="de-DE" dirty="0"/>
          </a:p>
        </p:txBody>
      </p:sp>
      <p:cxnSp>
        <p:nvCxnSpPr>
          <p:cNvPr id="25" name="Gerade Verbindung mit Pfeil 24"/>
          <p:cNvCxnSpPr>
            <a:stCxn id="2" idx="2"/>
            <a:endCxn id="43" idx="3"/>
          </p:cNvCxnSpPr>
          <p:nvPr/>
        </p:nvCxnSpPr>
        <p:spPr>
          <a:xfrm flipH="1">
            <a:off x="1691680" y="4221088"/>
            <a:ext cx="936104" cy="7832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46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0A62E7-2723-4296-BE56-40ED509CC976}" type="slidenum">
              <a:rPr lang="de-DE" smtClean="0"/>
              <a:pPr>
                <a:defRPr/>
              </a:pPr>
              <a:t>40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e. Möglichkeit zum Scripting</a:t>
            </a:r>
            <a:endParaRPr dirty="0"/>
          </a:p>
        </p:txBody>
      </p:sp>
      <p:sp>
        <p:nvSpPr>
          <p:cNvPr id="28676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439261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de-DE" altLang="de-DE" smtClean="0"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de-DE" altLang="de-DE" smtClean="0">
              <a:cs typeface="Arial" charset="0"/>
            </a:endParaRPr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16113"/>
            <a:ext cx="8583613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Gerade Verbindung mit Pfeil 8"/>
          <p:cNvCxnSpPr/>
          <p:nvPr/>
        </p:nvCxnSpPr>
        <p:spPr>
          <a:xfrm>
            <a:off x="3911600" y="2852738"/>
            <a:ext cx="1452563" cy="72072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F2C0A9-FA8F-4A1A-A992-BF39526AA106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f. Import/Export/Freigeben</a:t>
            </a:r>
            <a:endParaRPr dirty="0"/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060575"/>
            <a:ext cx="5383213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Geschweifte Klammer rechts 1"/>
          <p:cNvSpPr/>
          <p:nvPr/>
        </p:nvSpPr>
        <p:spPr>
          <a:xfrm>
            <a:off x="4859338" y="3716338"/>
            <a:ext cx="433387" cy="10810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9702" name="Inhaltsplatzhalter 2"/>
          <p:cNvSpPr>
            <a:spLocks noGrp="1"/>
          </p:cNvSpPr>
          <p:nvPr>
            <p:ph idx="1"/>
          </p:nvPr>
        </p:nvSpPr>
        <p:spPr>
          <a:xfrm>
            <a:off x="5435600" y="3990975"/>
            <a:ext cx="2622550" cy="5905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de-DE" altLang="de-DE" smtClean="0">
                <a:cs typeface="Arial" charset="0"/>
              </a:rPr>
              <a:t>-&gt; Als Datei</a:t>
            </a:r>
          </a:p>
        </p:txBody>
      </p:sp>
      <p:sp>
        <p:nvSpPr>
          <p:cNvPr id="29703" name="Inhaltsplatzhalter 2"/>
          <p:cNvSpPr txBox="1">
            <a:spLocks/>
          </p:cNvSpPr>
          <p:nvPr/>
        </p:nvSpPr>
        <p:spPr bwMode="auto">
          <a:xfrm>
            <a:off x="6118225" y="4797425"/>
            <a:ext cx="2622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buFont typeface="Arial" charset="0"/>
              <a:buNone/>
            </a:pPr>
            <a:r>
              <a:rPr lang="de-DE" altLang="de-DE"/>
              <a:t>-&gt; Dann kann jeder Benutzer den Filter verwenden</a:t>
            </a:r>
          </a:p>
        </p:txBody>
      </p:sp>
      <p:sp>
        <p:nvSpPr>
          <p:cNvPr id="29704" name="Inhaltsplatzhalter 2"/>
          <p:cNvSpPr txBox="1">
            <a:spLocks/>
          </p:cNvSpPr>
          <p:nvPr/>
        </p:nvSpPr>
        <p:spPr bwMode="auto">
          <a:xfrm>
            <a:off x="2813050" y="2117725"/>
            <a:ext cx="5927725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44500" indent="-444500"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buFont typeface="Arial" charset="0"/>
              <a:buNone/>
            </a:pPr>
            <a:r>
              <a:rPr lang="de-DE" altLang="de-DE"/>
              <a:t>-&gt; 	ermöglicht Verwendung im Listengenerator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2DAC0A-A73F-4614-BCAE-4ECECD43F094}" type="slidenum">
              <a:rPr lang="de-DE" smtClean="0"/>
              <a:pPr>
                <a:defRPr/>
              </a:pPr>
              <a:t>42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g. Tipp: Immer ohne Ausgetretene</a:t>
            </a:r>
            <a:endParaRPr dirty="0"/>
          </a:p>
        </p:txBody>
      </p:sp>
      <p:sp>
        <p:nvSpPr>
          <p:cNvPr id="30724" name="Inhaltsplatzhalter 2"/>
          <p:cNvSpPr>
            <a:spLocks noGrp="1"/>
          </p:cNvSpPr>
          <p:nvPr>
            <p:ph idx="1"/>
          </p:nvPr>
        </p:nvSpPr>
        <p:spPr>
          <a:xfrm>
            <a:off x="2195513" y="4487863"/>
            <a:ext cx="5751512" cy="57626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de-DE" altLang="de-DE" b="1" smtClean="0">
                <a:cs typeface="Arial" charset="0"/>
              </a:rPr>
              <a:t>Vorsicht: </a:t>
            </a:r>
            <a:r>
              <a:rPr lang="de-DE" altLang="de-DE" smtClean="0">
                <a:cs typeface="Arial" charset="0"/>
              </a:rPr>
              <a:t>„UND vor ODER“!</a:t>
            </a:r>
          </a:p>
        </p:txBody>
      </p:sp>
      <p:pic>
        <p:nvPicPr>
          <p:cNvPr id="30725" name="Picture 4" descr="https://upload.wikimedia.org/wikipedia/commons/thumb/c/cf/South_Africa_-_General_Warning_sign.svg/200px-South_Africa_-_General_Warning_sign.svg.png?uselang=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933825"/>
            <a:ext cx="19050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864235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upload.wikimedia.org/wikipedia/commons/7/7f/Victorinox_Evolution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8245">
            <a:off x="3614738" y="2951163"/>
            <a:ext cx="2058987" cy="274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813" y="19891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6. Exportformate</a:t>
            </a:r>
            <a:br>
              <a:rPr dirty="0" smtClean="0"/>
            </a:br>
            <a:r>
              <a:rPr dirty="0" smtClean="0"/>
              <a:t>und Excel</a:t>
            </a: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A04E22-D559-432A-8831-BF557A4561CB}" type="slidenum">
              <a:rPr lang="de-DE" smtClean="0"/>
              <a:pPr>
                <a:defRPr/>
              </a:pPr>
              <a:t>43</a:t>
            </a:fld>
            <a:endParaRPr lang="de-DE"/>
          </a:p>
        </p:txBody>
      </p:sp>
      <p:sp>
        <p:nvSpPr>
          <p:cNvPr id="31749" name="Textfeld 2"/>
          <p:cNvSpPr txBox="1">
            <a:spLocks noChangeArrowheads="1"/>
          </p:cNvSpPr>
          <p:nvPr/>
        </p:nvSpPr>
        <p:spPr bwMode="auto">
          <a:xfrm>
            <a:off x="250825" y="6308725"/>
            <a:ext cx="87852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100"/>
              <a:t>„Victorinox Evolution 14“ von Vdv-r31 - Eigenes Werk. Lizenziert unter CC-BY-SA 4.0 über Wikimedia Commons - https://commons.wikimedia.org/wiki/File:Victorinox_Evolution_14.jpg#/media/File:Victorinox_Evolution_14.jpg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7A2F9D-4CA5-4E01-9199-2600B4680D42}" type="slidenum">
              <a:rPr lang="de-DE" smtClean="0"/>
              <a:pPr>
                <a:defRPr/>
              </a:pPr>
              <a:t>44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a. Idee, Aufruf</a:t>
            </a:r>
            <a:endParaRPr dirty="0"/>
          </a:p>
        </p:txBody>
      </p:sp>
      <p:sp>
        <p:nvSpPr>
          <p:cNvPr id="32772" name="Inhaltsplatzhalter 2"/>
          <p:cNvSpPr>
            <a:spLocks noGrp="1"/>
          </p:cNvSpPr>
          <p:nvPr>
            <p:ph idx="1"/>
          </p:nvPr>
        </p:nvSpPr>
        <p:spPr>
          <a:xfrm>
            <a:off x="149225" y="1989138"/>
            <a:ext cx="8670925" cy="10795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de-DE" altLang="de-DE" b="1" smtClean="0">
                <a:cs typeface="Arial" charset="0"/>
              </a:rPr>
              <a:t>Exportformate sind selbst definierbare Schnittstellen</a:t>
            </a:r>
          </a:p>
        </p:txBody>
      </p:sp>
      <p:pic>
        <p:nvPicPr>
          <p:cNvPr id="3277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689225"/>
            <a:ext cx="5519737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D7F0BF-B5A7-49C5-B96B-E62AF03CCF1E}" type="slidenum">
              <a:rPr lang="de-DE" smtClean="0"/>
              <a:pPr>
                <a:defRPr/>
              </a:pPr>
              <a:t>45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b. Definition eines Exportformats</a:t>
            </a:r>
            <a:endParaRPr dirty="0"/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557338"/>
            <a:ext cx="7921625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C3AE65-F21C-4A3C-A404-427BE24D1E7F}" type="slidenum">
              <a:rPr lang="de-DE" smtClean="0"/>
              <a:pPr>
                <a:defRPr/>
              </a:pPr>
              <a:t>46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c. Anwenden eines Exportformats</a:t>
            </a:r>
            <a:endParaRPr dirty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773238"/>
            <a:ext cx="36464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36838"/>
            <a:ext cx="8955088" cy="367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feld 1"/>
          <p:cNvSpPr txBox="1">
            <a:spLocks noChangeArrowheads="1"/>
          </p:cNvSpPr>
          <p:nvPr/>
        </p:nvSpPr>
        <p:spPr bwMode="auto">
          <a:xfrm>
            <a:off x="971550" y="5661025"/>
            <a:ext cx="4670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/>
              <a:t>Tipp:</a:t>
            </a:r>
            <a:r>
              <a:rPr lang="de-DE" altLang="de-DE" sz="2400"/>
              <a:t> Filter „Ohne Austritte“ setzen!</a:t>
            </a:r>
          </a:p>
        </p:txBody>
      </p:sp>
      <p:pic>
        <p:nvPicPr>
          <p:cNvPr id="34823" name="Picture 2" descr="https://upload.wikimedia.org/wikipedia/commons/thumb/3/3c/Crystal_Clear_app_ktip.svg/480px-Crystal_Clear_app_ktip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4797425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822F7A-E388-45CE-A96E-8F393D187ECB}" type="slidenum">
              <a:rPr lang="de-DE" smtClean="0"/>
              <a:pPr>
                <a:defRPr/>
              </a:pPr>
              <a:t>47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d. Über die Zwischenablage nach Excel</a:t>
            </a:r>
            <a:endParaRPr dirty="0"/>
          </a:p>
        </p:txBody>
      </p:sp>
      <p:sp>
        <p:nvSpPr>
          <p:cNvPr id="35844" name="Textfeld 1"/>
          <p:cNvSpPr txBox="1">
            <a:spLocks noChangeArrowheads="1"/>
          </p:cNvSpPr>
          <p:nvPr/>
        </p:nvSpPr>
        <p:spPr bwMode="auto">
          <a:xfrm>
            <a:off x="1423988" y="2292350"/>
            <a:ext cx="35067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/>
              <a:t>Tipp: </a:t>
            </a:r>
            <a:r>
              <a:rPr lang="de-DE" altLang="de-DE" sz="2400"/>
              <a:t>Einfügen mit Strg + v</a:t>
            </a:r>
          </a:p>
        </p:txBody>
      </p:sp>
      <p:pic>
        <p:nvPicPr>
          <p:cNvPr id="35845" name="Picture 2" descr="https://upload.wikimedia.org/wikipedia/commons/thumb/3/3c/Crystal_Clear_app_ktip.svg/480px-Crystal_Clear_app_ktip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557338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068638"/>
            <a:ext cx="595312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0B2FDD-2214-481E-83D5-7142AA9C2A2A}" type="slidenum">
              <a:rPr lang="de-DE" smtClean="0"/>
              <a:pPr>
                <a:defRPr/>
              </a:pPr>
              <a:t>48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e. Weiter in Excel…</a:t>
            </a:r>
            <a:endParaRPr dirty="0"/>
          </a:p>
        </p:txBody>
      </p:sp>
      <p:sp>
        <p:nvSpPr>
          <p:cNvPr id="2" name="Textfeld 1"/>
          <p:cNvSpPr txBox="1"/>
          <p:nvPr/>
        </p:nvSpPr>
        <p:spPr>
          <a:xfrm>
            <a:off x="1423988" y="1708150"/>
            <a:ext cx="6831012" cy="157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b="1" dirty="0"/>
              <a:t>Tipps: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de-DE" sz="2400" dirty="0"/>
              <a:t>Doppelklick auf </a:t>
            </a:r>
            <a:r>
              <a:rPr lang="de-DE" sz="2400" dirty="0" err="1"/>
              <a:t>Spaltentrenner</a:t>
            </a:r>
            <a:r>
              <a:rPr lang="de-DE" sz="2400" dirty="0"/>
              <a:t> für optimale Breite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de-DE" sz="2400" dirty="0"/>
              <a:t>Erste Zeile markieren, dann Strg + </a:t>
            </a:r>
            <a:r>
              <a:rPr lang="de-DE" sz="2400" dirty="0" err="1"/>
              <a:t>Shift</a:t>
            </a:r>
            <a:r>
              <a:rPr lang="de-DE" sz="2400" dirty="0"/>
              <a:t> + f (fett!)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de-DE" sz="2400" dirty="0"/>
              <a:t>Zelle A1 markieren, dann Reiter Daten-&gt;Filtern</a:t>
            </a:r>
          </a:p>
        </p:txBody>
      </p:sp>
      <p:pic>
        <p:nvPicPr>
          <p:cNvPr id="36869" name="Picture 2" descr="https://upload.wikimedia.org/wikipedia/commons/thumb/3/3c/Crystal_Clear_app_ktip.svg/480px-Crystal_Clear_app_ktip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557338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73463"/>
            <a:ext cx="8353425" cy="297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3D11E9-EEDE-453B-B146-E8F57AA11907}" type="slidenum">
              <a:rPr lang="de-DE" smtClean="0"/>
              <a:pPr>
                <a:defRPr/>
              </a:pPr>
              <a:t>49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e. Weiter in Excel…</a:t>
            </a:r>
            <a:endParaRPr dirty="0"/>
          </a:p>
        </p:txBody>
      </p:sp>
      <p:sp>
        <p:nvSpPr>
          <p:cNvPr id="37892" name="Textfeld 1"/>
          <p:cNvSpPr txBox="1">
            <a:spLocks noChangeArrowheads="1"/>
          </p:cNvSpPr>
          <p:nvPr/>
        </p:nvSpPr>
        <p:spPr bwMode="auto">
          <a:xfrm>
            <a:off x="323850" y="1689100"/>
            <a:ext cx="5283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Ab jetzt sind umfangreiche Filter- und Sortiermöglichkeiten vorhanden:</a:t>
            </a:r>
          </a:p>
        </p:txBody>
      </p:sp>
      <p:pic>
        <p:nvPicPr>
          <p:cNvPr id="3789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689100"/>
            <a:ext cx="3097213" cy="488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Stand Herbst 2016</a:t>
            </a:r>
            <a:endParaRPr dirty="0"/>
          </a:p>
        </p:txBody>
      </p:sp>
      <p:sp>
        <p:nvSpPr>
          <p:cNvPr id="2" name="Rechteck 1"/>
          <p:cNvSpPr/>
          <p:nvPr/>
        </p:nvSpPr>
        <p:spPr>
          <a:xfrm>
            <a:off x="1988215" y="3127573"/>
            <a:ext cx="1296144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ASV</a:t>
            </a:r>
            <a:endParaRPr lang="de-DE" dirty="0"/>
          </a:p>
        </p:txBody>
      </p:sp>
      <p:sp>
        <p:nvSpPr>
          <p:cNvPr id="9" name="Rechteck 8"/>
          <p:cNvSpPr/>
          <p:nvPr/>
        </p:nvSpPr>
        <p:spPr>
          <a:xfrm>
            <a:off x="1988215" y="4948137"/>
            <a:ext cx="1296144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err="1" smtClean="0"/>
              <a:t>WinQD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4716016" y="2803537"/>
            <a:ext cx="1800200" cy="1152128"/>
          </a:xfrm>
          <a:prstGeom prst="rect">
            <a:avLst/>
          </a:prstGeom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ASD-Neu</a:t>
            </a:r>
            <a:endParaRPr lang="de-DE" dirty="0"/>
          </a:p>
        </p:txBody>
      </p:sp>
      <p:sp>
        <p:nvSpPr>
          <p:cNvPr id="12" name="Rechteck 11"/>
          <p:cNvSpPr/>
          <p:nvPr/>
        </p:nvSpPr>
        <p:spPr>
          <a:xfrm>
            <a:off x="4716016" y="1998026"/>
            <a:ext cx="180020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Blaubuch</a:t>
            </a:r>
          </a:p>
        </p:txBody>
      </p:sp>
      <p:sp>
        <p:nvSpPr>
          <p:cNvPr id="13" name="Rechteck 12"/>
          <p:cNvSpPr/>
          <p:nvPr/>
        </p:nvSpPr>
        <p:spPr>
          <a:xfrm>
            <a:off x="7055209" y="3087381"/>
            <a:ext cx="1800200" cy="576064"/>
          </a:xfrm>
          <a:prstGeom prst="rect">
            <a:avLst/>
          </a:prstGeom>
          <a:ln w="285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Viva-PRO</a:t>
            </a:r>
          </a:p>
        </p:txBody>
      </p:sp>
      <p:cxnSp>
        <p:nvCxnSpPr>
          <p:cNvPr id="18" name="Gerade Verbindung mit Pfeil 17"/>
          <p:cNvCxnSpPr>
            <a:stCxn id="2" idx="2"/>
            <a:endCxn id="9" idx="0"/>
          </p:cNvCxnSpPr>
          <p:nvPr/>
        </p:nvCxnSpPr>
        <p:spPr>
          <a:xfrm>
            <a:off x="2636287" y="3631629"/>
            <a:ext cx="0" cy="1316508"/>
          </a:xfrm>
          <a:prstGeom prst="straightConnector1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eck 19"/>
          <p:cNvSpPr/>
          <p:nvPr/>
        </p:nvSpPr>
        <p:spPr>
          <a:xfrm>
            <a:off x="4716016" y="4948137"/>
            <a:ext cx="1800200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Abiturauswertung</a:t>
            </a:r>
          </a:p>
        </p:txBody>
      </p:sp>
      <p:cxnSp>
        <p:nvCxnSpPr>
          <p:cNvPr id="27" name="Gerade Verbindung mit Pfeil 26"/>
          <p:cNvCxnSpPr>
            <a:stCxn id="2" idx="3"/>
            <a:endCxn id="11" idx="1"/>
          </p:cNvCxnSpPr>
          <p:nvPr/>
        </p:nvCxnSpPr>
        <p:spPr>
          <a:xfrm>
            <a:off x="3284359" y="3379601"/>
            <a:ext cx="1431657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1" name="Gerade Verbindung 5120"/>
          <p:cNvCxnSpPr>
            <a:stCxn id="12" idx="3"/>
          </p:cNvCxnSpPr>
          <p:nvPr/>
        </p:nvCxnSpPr>
        <p:spPr>
          <a:xfrm>
            <a:off x="6516216" y="2286058"/>
            <a:ext cx="14390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3" name="Gerade Verbindung mit Pfeil 5122"/>
          <p:cNvCxnSpPr>
            <a:endCxn id="13" idx="0"/>
          </p:cNvCxnSpPr>
          <p:nvPr/>
        </p:nvCxnSpPr>
        <p:spPr>
          <a:xfrm>
            <a:off x="7955309" y="2286058"/>
            <a:ext cx="0" cy="8013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6" name="Gerade Verbindung mit Pfeil 5125"/>
          <p:cNvCxnSpPr>
            <a:stCxn id="9" idx="3"/>
            <a:endCxn id="20" idx="1"/>
          </p:cNvCxnSpPr>
          <p:nvPr/>
        </p:nvCxnSpPr>
        <p:spPr>
          <a:xfrm>
            <a:off x="3284359" y="5200165"/>
            <a:ext cx="1431657" cy="0"/>
          </a:xfrm>
          <a:prstGeom prst="straightConnector1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hteck 43"/>
          <p:cNvSpPr/>
          <p:nvPr/>
        </p:nvSpPr>
        <p:spPr>
          <a:xfrm>
            <a:off x="395536" y="2996951"/>
            <a:ext cx="1296144" cy="8457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Willi/</a:t>
            </a:r>
            <a:br>
              <a:rPr lang="de-DE" dirty="0" smtClean="0"/>
            </a:br>
            <a:r>
              <a:rPr lang="de-DE" dirty="0" err="1" smtClean="0"/>
              <a:t>WilliVer</a:t>
            </a:r>
            <a:r>
              <a:rPr lang="de-DE" dirty="0" smtClean="0"/>
              <a:t>/</a:t>
            </a:r>
            <a:br>
              <a:rPr lang="de-DE" dirty="0" smtClean="0"/>
            </a:br>
            <a:r>
              <a:rPr lang="de-DE" dirty="0" smtClean="0"/>
              <a:t>UNTIS</a:t>
            </a:r>
            <a:endParaRPr lang="de-DE" dirty="0"/>
          </a:p>
        </p:txBody>
      </p:sp>
      <p:cxnSp>
        <p:nvCxnSpPr>
          <p:cNvPr id="5133" name="Gerade Verbindung mit Pfeil 5132"/>
          <p:cNvCxnSpPr>
            <a:endCxn id="44" idx="3"/>
          </p:cNvCxnSpPr>
          <p:nvPr/>
        </p:nvCxnSpPr>
        <p:spPr>
          <a:xfrm flipH="1">
            <a:off x="1691680" y="3419813"/>
            <a:ext cx="2880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5" name="Textfeld 5134"/>
          <p:cNvSpPr txBox="1"/>
          <p:nvPr/>
        </p:nvSpPr>
        <p:spPr>
          <a:xfrm>
            <a:off x="1435586" y="6396710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Schulen</a:t>
            </a:r>
            <a:endParaRPr lang="de-DE" dirty="0"/>
          </a:p>
        </p:txBody>
      </p:sp>
      <p:sp>
        <p:nvSpPr>
          <p:cNvPr id="5137" name="Geschweifte Klammer rechts 5136"/>
          <p:cNvSpPr/>
          <p:nvPr/>
        </p:nvSpPr>
        <p:spPr>
          <a:xfrm rot="5400000">
            <a:off x="1727684" y="4797152"/>
            <a:ext cx="216024" cy="28803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0" name="Rechteck 59"/>
          <p:cNvSpPr/>
          <p:nvPr/>
        </p:nvSpPr>
        <p:spPr>
          <a:xfrm>
            <a:off x="4716016" y="4197536"/>
            <a:ext cx="180020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Lehrerdatei</a:t>
            </a:r>
            <a:endParaRPr lang="de-DE" dirty="0"/>
          </a:p>
        </p:txBody>
      </p:sp>
      <p:sp>
        <p:nvSpPr>
          <p:cNvPr id="65" name="Textfeld 64"/>
          <p:cNvSpPr txBox="1"/>
          <p:nvPr/>
        </p:nvSpPr>
        <p:spPr>
          <a:xfrm>
            <a:off x="7092280" y="4805862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Und </a:t>
            </a:r>
            <a:r>
              <a:rPr lang="de-DE" b="1" dirty="0" smtClean="0"/>
              <a:t>wenige</a:t>
            </a:r>
          </a:p>
          <a:p>
            <a:r>
              <a:rPr lang="de-DE" dirty="0" smtClean="0"/>
              <a:t>weitere…</a:t>
            </a:r>
            <a:endParaRPr lang="de-DE" dirty="0"/>
          </a:p>
        </p:txBody>
      </p:sp>
      <p:cxnSp>
        <p:nvCxnSpPr>
          <p:cNvPr id="5151" name="Gerade Verbindung mit Pfeil 5150"/>
          <p:cNvCxnSpPr>
            <a:stCxn id="11" idx="2"/>
            <a:endCxn id="60" idx="0"/>
          </p:cNvCxnSpPr>
          <p:nvPr/>
        </p:nvCxnSpPr>
        <p:spPr>
          <a:xfrm>
            <a:off x="5616116" y="3955665"/>
            <a:ext cx="0" cy="2418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/>
          <p:cNvCxnSpPr>
            <a:stCxn id="13" idx="1"/>
            <a:endCxn id="11" idx="3"/>
          </p:cNvCxnSpPr>
          <p:nvPr/>
        </p:nvCxnSpPr>
        <p:spPr>
          <a:xfrm flipH="1">
            <a:off x="6516216" y="3375413"/>
            <a:ext cx="538993" cy="41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>
            <a:stCxn id="11" idx="0"/>
            <a:endCxn id="12" idx="2"/>
          </p:cNvCxnSpPr>
          <p:nvPr/>
        </p:nvCxnSpPr>
        <p:spPr>
          <a:xfrm flipV="1">
            <a:off x="5616116" y="2574090"/>
            <a:ext cx="0" cy="2294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hteck 37"/>
          <p:cNvSpPr/>
          <p:nvPr/>
        </p:nvSpPr>
        <p:spPr>
          <a:xfrm>
            <a:off x="4702784" y="4111911"/>
            <a:ext cx="1857291" cy="1340281"/>
          </a:xfrm>
          <a:prstGeom prst="rect">
            <a:avLst/>
          </a:prstGeom>
          <a:solidFill>
            <a:srgbClr val="FFFFFF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0" name="Rechteck 79"/>
          <p:cNvSpPr/>
          <p:nvPr/>
        </p:nvSpPr>
        <p:spPr>
          <a:xfrm>
            <a:off x="4716016" y="5517232"/>
            <a:ext cx="1800200" cy="5040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dirty="0" smtClean="0"/>
              <a:t>Aufgabenversand</a:t>
            </a:r>
          </a:p>
        </p:txBody>
      </p:sp>
      <p:cxnSp>
        <p:nvCxnSpPr>
          <p:cNvPr id="43" name="Gerade Verbindung mit Pfeil 42"/>
          <p:cNvCxnSpPr>
            <a:stCxn id="2" idx="3"/>
            <a:endCxn id="80" idx="1"/>
          </p:cNvCxnSpPr>
          <p:nvPr/>
        </p:nvCxnSpPr>
        <p:spPr>
          <a:xfrm>
            <a:off x="3284359" y="3379601"/>
            <a:ext cx="1431657" cy="23896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hteck 82"/>
          <p:cNvSpPr/>
          <p:nvPr/>
        </p:nvSpPr>
        <p:spPr>
          <a:xfrm>
            <a:off x="1835696" y="4681007"/>
            <a:ext cx="2088232" cy="980241"/>
          </a:xfrm>
          <a:prstGeom prst="rect">
            <a:avLst/>
          </a:prstGeom>
          <a:solidFill>
            <a:srgbClr val="FFFFFF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4" name="Foliennummernplatzhalter 4"/>
          <p:cNvSpPr txBox="1">
            <a:spLocks/>
          </p:cNvSpPr>
          <p:nvPr/>
        </p:nvSpPr>
        <p:spPr>
          <a:xfrm>
            <a:off x="7053263" y="6524625"/>
            <a:ext cx="998537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  <p:sp>
        <p:nvSpPr>
          <p:cNvPr id="85" name="Textfeld 84"/>
          <p:cNvSpPr txBox="1"/>
          <p:nvPr/>
        </p:nvSpPr>
        <p:spPr>
          <a:xfrm>
            <a:off x="5864240" y="6396710"/>
            <a:ext cx="50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KM</a:t>
            </a:r>
            <a:endParaRPr lang="de-DE" dirty="0"/>
          </a:p>
        </p:txBody>
      </p:sp>
      <p:sp>
        <p:nvSpPr>
          <p:cNvPr id="86" name="Geschweifte Klammer rechts 85"/>
          <p:cNvSpPr/>
          <p:nvPr/>
        </p:nvSpPr>
        <p:spPr>
          <a:xfrm rot="5400000">
            <a:off x="6007259" y="4828258"/>
            <a:ext cx="216025" cy="281811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7" name="Geschweifte Klammer rechts 86"/>
          <p:cNvSpPr/>
          <p:nvPr/>
        </p:nvSpPr>
        <p:spPr>
          <a:xfrm rot="5400000">
            <a:off x="8100390" y="5553237"/>
            <a:ext cx="216026" cy="136815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8" name="Textfeld 87"/>
          <p:cNvSpPr txBox="1"/>
          <p:nvPr/>
        </p:nvSpPr>
        <p:spPr>
          <a:xfrm>
            <a:off x="7583492" y="6396710"/>
            <a:ext cx="1366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/>
              <a:t>Regierungen</a:t>
            </a:r>
            <a:endParaRPr lang="de-DE" dirty="0"/>
          </a:p>
        </p:txBody>
      </p:sp>
      <p:sp>
        <p:nvSpPr>
          <p:cNvPr id="89" name="Rechteck 88"/>
          <p:cNvSpPr/>
          <p:nvPr/>
        </p:nvSpPr>
        <p:spPr>
          <a:xfrm>
            <a:off x="395536" y="4581499"/>
            <a:ext cx="1296144" cy="8457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Infoportal,</a:t>
            </a:r>
            <a:br>
              <a:rPr lang="de-DE" dirty="0" smtClean="0"/>
            </a:br>
            <a:r>
              <a:rPr lang="de-DE" dirty="0" smtClean="0"/>
              <a:t>Noten-manager, …</a:t>
            </a:r>
            <a:endParaRPr lang="de-DE" dirty="0"/>
          </a:p>
        </p:txBody>
      </p:sp>
      <p:cxnSp>
        <p:nvCxnSpPr>
          <p:cNvPr id="90" name="Gerade Verbindung mit Pfeil 89"/>
          <p:cNvCxnSpPr>
            <a:stCxn id="2" idx="2"/>
            <a:endCxn id="89" idx="3"/>
          </p:cNvCxnSpPr>
          <p:nvPr/>
        </p:nvCxnSpPr>
        <p:spPr>
          <a:xfrm flipH="1">
            <a:off x="1691680" y="3631629"/>
            <a:ext cx="944607" cy="13727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79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8AF504-F28D-4186-8FCA-D01E125036DF}" type="slidenum">
              <a:rPr lang="de-DE" smtClean="0"/>
              <a:pPr>
                <a:defRPr/>
              </a:pPr>
              <a:t>50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1196975"/>
            <a:ext cx="8813800" cy="1152525"/>
          </a:xfrm>
        </p:spPr>
        <p:txBody>
          <a:bodyPr/>
          <a:lstStyle/>
          <a:p>
            <a:pPr>
              <a:defRPr/>
            </a:pPr>
            <a:r>
              <a:rPr dirty="0" smtClean="0"/>
              <a:t>Ausblick 1: </a:t>
            </a:r>
            <a:r>
              <a:rPr dirty="0" err="1" smtClean="0"/>
              <a:t>Excellisten</a:t>
            </a:r>
            <a:r>
              <a:rPr dirty="0" smtClean="0"/>
              <a:t> als Grundlage </a:t>
            </a:r>
            <a:br>
              <a:rPr dirty="0" smtClean="0"/>
            </a:br>
            <a:r>
              <a:rPr dirty="0" smtClean="0"/>
              <a:t>von Word-Serienbriefen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813" y="19891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Ausblick 2: Der Serienbriefgenerator</a:t>
            </a: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479777-D910-4508-B424-748AF99FF5F9}" type="slidenum">
              <a:rPr lang="de-DE" smtClean="0"/>
              <a:pPr>
                <a:defRPr/>
              </a:pPr>
              <a:t>51</a:t>
            </a:fld>
            <a:endParaRPr lang="de-DE"/>
          </a:p>
        </p:txBody>
      </p:sp>
      <p:sp>
        <p:nvSpPr>
          <p:cNvPr id="43012" name="Textfeld 6"/>
          <p:cNvSpPr txBox="1">
            <a:spLocks noChangeArrowheads="1"/>
          </p:cNvSpPr>
          <p:nvPr/>
        </p:nvSpPr>
        <p:spPr bwMode="auto">
          <a:xfrm>
            <a:off x="250825" y="6308725"/>
            <a:ext cx="8785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100"/>
              <a:t>www.customicondesign.com</a:t>
            </a:r>
          </a:p>
        </p:txBody>
      </p:sp>
      <p:pic>
        <p:nvPicPr>
          <p:cNvPr id="43013" name="Picture 2" descr="256 x 256 pixel Message Already Read PNG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8702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2" descr="256 x 256 pixel Message Already Read PNG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438" y="28702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2" descr="256 x 256 pixel Message Already Read PNG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28702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2" descr="256 x 256 pixel Message Already Read PNG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3" y="2870200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2382F6-8D8B-482D-A4F1-C8E9F0157657}" type="slidenum">
              <a:rPr lang="de-DE" smtClean="0"/>
              <a:pPr>
                <a:defRPr/>
              </a:pPr>
              <a:t>52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a. Ausführliche Anleitung…</a:t>
            </a:r>
            <a:endParaRPr dirty="0"/>
          </a:p>
        </p:txBody>
      </p:sp>
      <p:sp>
        <p:nvSpPr>
          <p:cNvPr id="44036" name="Textfeld 1"/>
          <p:cNvSpPr txBox="1">
            <a:spLocks noChangeArrowheads="1"/>
          </p:cNvSpPr>
          <p:nvPr/>
        </p:nvSpPr>
        <p:spPr bwMode="auto">
          <a:xfrm>
            <a:off x="1423988" y="1708150"/>
            <a:ext cx="660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… auf </a:t>
            </a:r>
            <a:r>
              <a:rPr lang="de-DE" altLang="de-DE" sz="2400" dirty="0"/>
              <a:t>http://www.asv.bayern.de/wiki/alle/anwendungsdaten/berichte/serienbriefgenerator/start</a:t>
            </a:r>
          </a:p>
        </p:txBody>
      </p:sp>
      <p:pic>
        <p:nvPicPr>
          <p:cNvPr id="44037" name="Picture 2" descr="https://upload.wikimedia.org/wikipedia/commons/thumb/3/3c/Crystal_Clear_app_ktip.svg/480px-Crystal_Clear_app_ktip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557338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C54AE-FC18-4273-9DD6-FA276E9DFD95}" type="slidenum">
              <a:rPr lang="de-DE" smtClean="0"/>
              <a:pPr>
                <a:defRPr/>
              </a:pPr>
              <a:t>53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b. Nützliche Felder</a:t>
            </a:r>
            <a:endParaRPr dirty="0"/>
          </a:p>
        </p:txBody>
      </p:sp>
      <p:sp>
        <p:nvSpPr>
          <p:cNvPr id="45060" name="Textfeld 1"/>
          <p:cNvSpPr txBox="1">
            <a:spLocks noChangeArrowheads="1"/>
          </p:cNvSpPr>
          <p:nvPr/>
        </p:nvSpPr>
        <p:spPr bwMode="auto">
          <a:xfrm>
            <a:off x="323850" y="1708150"/>
            <a:ext cx="8424863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/>
              <a:t>Schulbezeichnung: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obj?.schuleSchuljahr?.schuleStamm?.bezeichnungIntern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/>
              <a:t>Tagesdatum: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new Date().format('dd.MM.yyyy')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/>
              <a:t>Ort der Schule: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obj?.schuleSchuljahr?.schuleStamm.anschriftList.get(0)?.ortsbezeichnung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99D054-18AF-4B29-91D9-CF2451B998DF}" type="slidenum">
              <a:rPr lang="de-DE" smtClean="0"/>
              <a:pPr>
                <a:defRPr/>
              </a:pPr>
              <a:t>54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b. Nützliche Felder</a:t>
            </a:r>
            <a:endParaRPr dirty="0"/>
          </a:p>
        </p:txBody>
      </p:sp>
      <p:sp>
        <p:nvSpPr>
          <p:cNvPr id="46084" name="Textfeld 1"/>
          <p:cNvSpPr txBox="1">
            <a:spLocks noChangeArrowheads="1"/>
          </p:cNvSpPr>
          <p:nvPr/>
        </p:nvSpPr>
        <p:spPr bwMode="auto">
          <a:xfrm>
            <a:off x="323850" y="1708150"/>
            <a:ext cx="8424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/>
              <a:t>Textbausteine abhängig vom Geschlecht: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obj.schuelerStamm.wlGeschlecht.schluessel.equals("1")  ? "Der Schüler" : "Die Schülerin";</a:t>
            </a:r>
          </a:p>
        </p:txBody>
      </p:sp>
      <p:sp>
        <p:nvSpPr>
          <p:cNvPr id="46085" name="Textfeld 1"/>
          <p:cNvSpPr txBox="1">
            <a:spLocks noChangeArrowheads="1"/>
          </p:cNvSpPr>
          <p:nvPr/>
        </p:nvSpPr>
        <p:spPr bwMode="auto">
          <a:xfrm>
            <a:off x="323850" y="3141663"/>
            <a:ext cx="8424863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/>
              <a:t>Text zusammensetzen (Konkatenation) mit „+“: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de-DE" altLang="de-DE" sz="2400"/>
              <a:t>def t = obj.schuelerStamm.wlGeschlecht.schluessel.equals("1")  ? "Der Schüler" : "Die Schülerin";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de-DE" altLang="de-DE" sz="2400"/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de-DE" altLang="de-DE" sz="2400"/>
              <a:t>def rufname = obj.schuelerStamm.rufname;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de-DE" altLang="de-DE" sz="2400"/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de-DE" altLang="de-DE" sz="2400"/>
              <a:t>def familienname = obj.schuelerStamm.familienname;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endParaRPr lang="de-DE" altLang="de-DE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Item.value = t + “ “ + rufname + “ “ + familienname + “ nimmt am Wahlkurs Basketball teil “;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DE2BDE-7DB0-4E1C-98F2-24CB034C23CB}" type="slidenum">
              <a:rPr lang="de-DE" smtClean="0"/>
              <a:pPr>
                <a:defRPr/>
              </a:pPr>
              <a:t>55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c. Tipps</a:t>
            </a:r>
            <a:endParaRPr dirty="0"/>
          </a:p>
        </p:txBody>
      </p:sp>
      <p:sp>
        <p:nvSpPr>
          <p:cNvPr id="47108" name="Textfeld 1"/>
          <p:cNvSpPr txBox="1">
            <a:spLocks noChangeArrowheads="1"/>
          </p:cNvSpPr>
          <p:nvPr/>
        </p:nvSpPr>
        <p:spPr bwMode="auto">
          <a:xfrm>
            <a:off x="323850" y="1708150"/>
            <a:ext cx="8496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Anlegen:</a:t>
            </a:r>
          </a:p>
        </p:txBody>
      </p:sp>
      <p:pic>
        <p:nvPicPr>
          <p:cNvPr id="4710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1762125"/>
            <a:ext cx="2160587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Textfeld 1"/>
          <p:cNvSpPr txBox="1">
            <a:spLocks noChangeArrowheads="1"/>
          </p:cNvSpPr>
          <p:nvPr/>
        </p:nvSpPr>
        <p:spPr bwMode="auto">
          <a:xfrm>
            <a:off x="323850" y="3573463"/>
            <a:ext cx="8496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Bearbeiten:</a:t>
            </a:r>
          </a:p>
        </p:txBody>
      </p:sp>
      <p:pic>
        <p:nvPicPr>
          <p:cNvPr id="471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35425"/>
            <a:ext cx="4400550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406900"/>
            <a:ext cx="49530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6FB6EA-1378-471F-B9B6-724D663AC642}" type="slidenum">
              <a:rPr lang="de-DE" smtClean="0"/>
              <a:pPr>
                <a:defRPr/>
              </a:pPr>
              <a:t>56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c. Tipps</a:t>
            </a:r>
            <a:endParaRPr dirty="0"/>
          </a:p>
        </p:txBody>
      </p:sp>
      <p:sp>
        <p:nvSpPr>
          <p:cNvPr id="48132" name="Textfeld 1"/>
          <p:cNvSpPr txBox="1">
            <a:spLocks noChangeArrowheads="1"/>
          </p:cNvSpPr>
          <p:nvPr/>
        </p:nvSpPr>
        <p:spPr bwMode="auto">
          <a:xfrm>
            <a:off x="323850" y="1708150"/>
            <a:ext cx="84963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Textfelder, deren Inhalt erst im OnLoad-Script besetzt wird, sind beim Erstellen des Serienbriefs „unsichtbar“.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/>
              <a:t>Lösung:</a:t>
            </a:r>
            <a:r>
              <a:rPr lang="de-DE" altLang="de-DE" sz="2400"/>
              <a:t> Immer eine Beschreibung des Inhalts als Text setzen</a:t>
            </a:r>
          </a:p>
        </p:txBody>
      </p:sp>
      <p:pic>
        <p:nvPicPr>
          <p:cNvPr id="481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429000"/>
            <a:ext cx="3600450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12F4E9-8178-4426-8050-A86A3F2B47DF}" type="slidenum">
              <a:rPr lang="de-DE" smtClean="0"/>
              <a:pPr>
                <a:defRPr/>
              </a:pPr>
              <a:t>57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c. Tipps</a:t>
            </a:r>
            <a:endParaRPr dirty="0"/>
          </a:p>
        </p:txBody>
      </p:sp>
      <p:sp>
        <p:nvSpPr>
          <p:cNvPr id="49156" name="Textfeld 1"/>
          <p:cNvSpPr txBox="1">
            <a:spLocks noChangeArrowheads="1"/>
          </p:cNvSpPr>
          <p:nvPr/>
        </p:nvSpPr>
        <p:spPr bwMode="auto">
          <a:xfrm>
            <a:off x="323850" y="1708150"/>
            <a:ext cx="84963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Die Scriptsprache ist sehr gewöhnungsbedürftig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/>
              <a:t>Lösung:</a:t>
            </a:r>
            <a:r>
              <a:rPr lang="de-DE" altLang="de-DE" sz="2400"/>
              <a:t> </a:t>
            </a:r>
          </a:p>
        </p:txBody>
      </p:sp>
      <p:pic>
        <p:nvPicPr>
          <p:cNvPr id="4915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565400"/>
            <a:ext cx="337185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feld 1"/>
          <p:cNvSpPr txBox="1">
            <a:spLocks noChangeArrowheads="1"/>
          </p:cNvSpPr>
          <p:nvPr/>
        </p:nvSpPr>
        <p:spPr bwMode="auto">
          <a:xfrm>
            <a:off x="323850" y="5229225"/>
            <a:ext cx="8496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Ab Version 1.26 auch möglich: Berichte, die auf Word basieren</a:t>
            </a:r>
          </a:p>
        </p:txBody>
      </p:sp>
      <p:pic>
        <p:nvPicPr>
          <p:cNvPr id="49159" name="Picture 4" descr="https://upload.wikimedia.org/wikipedia/commons/thumb/4/4f/Microsoft_Word_2013_logo.svg/611px-Microsoft_Word_2013_logo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463" y="5691188"/>
            <a:ext cx="9810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813" y="19891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Ausblick 3: Arbeiten mit Word-Vorlagen</a:t>
            </a: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BD8AB-BE3C-49D7-A546-3EFFE697F5D5}" type="slidenum">
              <a:rPr lang="de-DE" smtClean="0"/>
              <a:pPr>
                <a:defRPr/>
              </a:pPr>
              <a:t>58</a:t>
            </a:fld>
            <a:endParaRPr lang="de-DE"/>
          </a:p>
        </p:txBody>
      </p:sp>
      <p:sp>
        <p:nvSpPr>
          <p:cNvPr id="50180" name="Textfeld 6"/>
          <p:cNvSpPr txBox="1">
            <a:spLocks noChangeArrowheads="1"/>
          </p:cNvSpPr>
          <p:nvPr/>
        </p:nvSpPr>
        <p:spPr bwMode="auto">
          <a:xfrm>
            <a:off x="250825" y="6308725"/>
            <a:ext cx="87852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1100"/>
              <a:t>www.customicondesign.com</a:t>
            </a:r>
          </a:p>
        </p:txBody>
      </p:sp>
      <p:pic>
        <p:nvPicPr>
          <p:cNvPr id="50181" name="Picture 6" descr="https://upload.wikimedia.org/wikipedia/commons/thumb/4/4f/Microsoft_Word_2013_logo.svg/611px-Microsoft_Word_2013_logo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417888"/>
            <a:ext cx="165100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163" y="3560763"/>
            <a:ext cx="21145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3" name="Picture 6" descr="https://upload.wikimedia.org/wikipedia/commons/thumb/4/4f/Microsoft_Word_2013_logo.svg/611px-Microsoft_Word_2013_logo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417888"/>
            <a:ext cx="1651000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feil nach rechts 2"/>
          <p:cNvSpPr/>
          <p:nvPr/>
        </p:nvSpPr>
        <p:spPr>
          <a:xfrm>
            <a:off x="2484438" y="3940175"/>
            <a:ext cx="863600" cy="576263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9" name="Pfeil nach rechts 8"/>
          <p:cNvSpPr/>
          <p:nvPr/>
        </p:nvSpPr>
        <p:spPr>
          <a:xfrm>
            <a:off x="6011863" y="3940175"/>
            <a:ext cx="863600" cy="576263"/>
          </a:xfrm>
          <a:prstGeom prst="rightArrow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E785D1-A05C-43DE-B951-CFE7D73A2899}" type="slidenum">
              <a:rPr lang="de-DE" smtClean="0"/>
              <a:pPr>
                <a:defRPr/>
              </a:pPr>
              <a:t>59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a. Ausführliche Anleitung…</a:t>
            </a:r>
            <a:endParaRPr dirty="0"/>
          </a:p>
        </p:txBody>
      </p:sp>
      <p:sp>
        <p:nvSpPr>
          <p:cNvPr id="51204" name="Textfeld 1"/>
          <p:cNvSpPr txBox="1">
            <a:spLocks noChangeArrowheads="1"/>
          </p:cNvSpPr>
          <p:nvPr/>
        </p:nvSpPr>
        <p:spPr bwMode="auto">
          <a:xfrm>
            <a:off x="1423988" y="1708150"/>
            <a:ext cx="6461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 b="1" dirty="0"/>
              <a:t>… auf </a:t>
            </a:r>
            <a:r>
              <a:rPr lang="de-DE" altLang="de-DE" sz="2400" dirty="0"/>
              <a:t>http://www.asv.bayern.de/wiki/rs/berichte_filter/serienbriefimport_aus_word</a:t>
            </a:r>
          </a:p>
        </p:txBody>
      </p:sp>
      <p:pic>
        <p:nvPicPr>
          <p:cNvPr id="51205" name="Picture 2" descr="https://upload.wikimedia.org/wikipedia/commons/thumb/3/3c/Crystal_Clear_app_ktip.svg/480px-Crystal_Clear_app_ktip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557338"/>
            <a:ext cx="1727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5621-C111-4F90-9788-6017A1C0C309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96752"/>
            <a:ext cx="7910661" cy="493452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2701015"/>
            <a:ext cx="7334250" cy="260985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5310973"/>
            <a:ext cx="57626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1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BB3460-11C3-4844-82E0-8AAF5FFD0C0C}" type="slidenum">
              <a:rPr lang="de-DE" smtClean="0"/>
              <a:pPr>
                <a:defRPr/>
              </a:pPr>
              <a:t>60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813800" cy="719138"/>
          </a:xfrm>
        </p:spPr>
        <p:txBody>
          <a:bodyPr/>
          <a:lstStyle/>
          <a:p>
            <a:pPr>
              <a:defRPr/>
            </a:pPr>
            <a:r>
              <a:rPr dirty="0" smtClean="0"/>
              <a:t>b. Tipps</a:t>
            </a:r>
            <a:endParaRPr dirty="0"/>
          </a:p>
        </p:txBody>
      </p:sp>
      <p:sp>
        <p:nvSpPr>
          <p:cNvPr id="52228" name="Textfeld 1"/>
          <p:cNvSpPr txBox="1">
            <a:spLocks noChangeArrowheads="1"/>
          </p:cNvSpPr>
          <p:nvPr/>
        </p:nvSpPr>
        <p:spPr bwMode="auto">
          <a:xfrm>
            <a:off x="323850" y="1708150"/>
            <a:ext cx="8496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12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spcBef>
                <a:spcPts val="12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spcBef>
                <a:spcPts val="12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spcBef>
                <a:spcPts val="12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spcBef>
                <a:spcPts val="12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ts val="12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/>
              <a:t>Komplexere Texte können mit Hilfe von Groovy-Scripting zusammengestellt werden.</a:t>
            </a:r>
          </a:p>
        </p:txBody>
      </p:sp>
      <p:pic>
        <p:nvPicPr>
          <p:cNvPr id="5222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538413"/>
            <a:ext cx="3843337" cy="407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5229225"/>
            <a:ext cx="49530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84213" y="3500438"/>
            <a:ext cx="7772400" cy="2736850"/>
          </a:xfrm>
        </p:spPr>
        <p:txBody>
          <a:bodyPr/>
          <a:lstStyle/>
          <a:p>
            <a:pPr>
              <a:defRPr/>
            </a:pPr>
            <a:r>
              <a:rPr sz="2800" dirty="0" smtClean="0"/>
              <a:t>Vielen Dank für Ihre Aufmerksamkeit!</a:t>
            </a:r>
            <a:br>
              <a:rPr sz="2800" dirty="0" smtClean="0"/>
            </a:br>
            <a:r>
              <a:rPr sz="2800" dirty="0"/>
              <a:t/>
            </a:r>
            <a:br>
              <a:rPr sz="2800" dirty="0"/>
            </a:br>
            <a:r>
              <a:rPr sz="2800" dirty="0" smtClean="0"/>
              <a:t>Kontakt: martin.pabst@csg-in.de</a:t>
            </a:r>
            <a:endParaRPr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0813" y="30686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2. Dokumentation/Hilfestellung</a:t>
            </a:r>
            <a:endParaRPr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5621-C111-4F90-9788-6017A1C0C309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321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ASV-Wiki</a:t>
            </a:r>
            <a:endParaRPr dirty="0"/>
          </a:p>
        </p:txBody>
      </p:sp>
      <p:sp>
        <p:nvSpPr>
          <p:cNvPr id="3" name="Textfeld 2"/>
          <p:cNvSpPr txBox="1"/>
          <p:nvPr/>
        </p:nvSpPr>
        <p:spPr>
          <a:xfrm>
            <a:off x="467544" y="2132856"/>
            <a:ext cx="376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hlinkClick r:id="rId3"/>
              </a:rPr>
              <a:t>www.asv.bayern.de</a:t>
            </a:r>
            <a:r>
              <a:rPr lang="de-DE" dirty="0" smtClean="0"/>
              <a:t> -&gt; Dokumentation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7"/>
          <a:stretch/>
        </p:blipFill>
        <p:spPr bwMode="auto">
          <a:xfrm>
            <a:off x="611560" y="2614288"/>
            <a:ext cx="7416129" cy="3629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Ellipse 3"/>
          <p:cNvSpPr/>
          <p:nvPr/>
        </p:nvSpPr>
        <p:spPr>
          <a:xfrm>
            <a:off x="1331640" y="3541200"/>
            <a:ext cx="165618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8671C6-411B-494E-8062-E324DF812717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50813" y="1125538"/>
            <a:ext cx="8813800" cy="719137"/>
          </a:xfrm>
        </p:spPr>
        <p:txBody>
          <a:bodyPr/>
          <a:lstStyle/>
          <a:p>
            <a:pPr>
              <a:defRPr/>
            </a:pPr>
            <a:r>
              <a:rPr dirty="0" smtClean="0"/>
              <a:t>ASV-Wiki</a:t>
            </a:r>
            <a:endParaRPr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344" y="1844824"/>
            <a:ext cx="6019800" cy="4686300"/>
          </a:xfrm>
          <a:prstGeom prst="rect">
            <a:avLst/>
          </a:prstGeom>
          <a:noFill/>
          <a:ln w="9525">
            <a:solidFill>
              <a:srgbClr val="0070C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Ellipse 8"/>
          <p:cNvSpPr/>
          <p:nvPr/>
        </p:nvSpPr>
        <p:spPr>
          <a:xfrm>
            <a:off x="1619672" y="5949280"/>
            <a:ext cx="1656184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34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_ASV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F497D"/>
      </a:hlink>
      <a:folHlink>
        <a:srgbClr val="95B3D7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844</Words>
  <Application>Microsoft Office PowerPoint</Application>
  <PresentationFormat>Bildschirmpräsentation (4:3)</PresentationFormat>
  <Paragraphs>319</Paragraphs>
  <Slides>61</Slides>
  <Notes>50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61</vt:i4>
      </vt:variant>
    </vt:vector>
  </HeadingPairs>
  <TitlesOfParts>
    <vt:vector size="64" baseType="lpstr">
      <vt:lpstr>Arial</vt:lpstr>
      <vt:lpstr>Calibri</vt:lpstr>
      <vt:lpstr>Vorlage_ASV</vt:lpstr>
      <vt:lpstr>Tagung  für neue Schulleiter/innen und Stellvertreter/innen am 14.12.2018</vt:lpstr>
      <vt:lpstr>Inhalt</vt:lpstr>
      <vt:lpstr>1. Systemlandschaft</vt:lpstr>
      <vt:lpstr>Vor ASV (bis 2012)</vt:lpstr>
      <vt:lpstr>Stand Herbst 2016</vt:lpstr>
      <vt:lpstr>PowerPoint-Präsentation</vt:lpstr>
      <vt:lpstr>2. Dokumentation/Hilfestellung</vt:lpstr>
      <vt:lpstr>ASV-Wiki</vt:lpstr>
      <vt:lpstr>ASV-Wiki</vt:lpstr>
      <vt:lpstr>ASV-Wiki</vt:lpstr>
      <vt:lpstr>ASV-Wiki</vt:lpstr>
      <vt:lpstr>ASV-Multiplikatoren</vt:lpstr>
      <vt:lpstr>ASV-Multiplikatoren</vt:lpstr>
      <vt:lpstr>ASV-Forum</vt:lpstr>
      <vt:lpstr>ASV-Forum</vt:lpstr>
      <vt:lpstr>ASV-Forum</vt:lpstr>
      <vt:lpstr>3. Das neue Oberstufenmodul</vt:lpstr>
      <vt:lpstr>Datenmodell</vt:lpstr>
      <vt:lpstr>Masken</vt:lpstr>
      <vt:lpstr>4. Tipps zum Umgang mit ASV</vt:lpstr>
      <vt:lpstr>a. Sonderzeichen</vt:lpstr>
      <vt:lpstr>b. Aushängen von Fenstern</vt:lpstr>
      <vt:lpstr>c. Prüfung des aktuellen Datensatzes</vt:lpstr>
      <vt:lpstr>d. Wiedervorlage</vt:lpstr>
      <vt:lpstr>d. Wiedervorlage</vt:lpstr>
      <vt:lpstr>d. Wiedervorlage</vt:lpstr>
      <vt:lpstr>d. Anzeige der Wiedervorlage</vt:lpstr>
      <vt:lpstr>e. Tabellenansicht</vt:lpstr>
      <vt:lpstr>e. Tabellenansicht</vt:lpstr>
      <vt:lpstr>f. Suche von Schülern in ASD</vt:lpstr>
      <vt:lpstr>f. Suche von Schülern in ASD</vt:lpstr>
      <vt:lpstr>5. Filter/Suche</vt:lpstr>
      <vt:lpstr>a. Zweck</vt:lpstr>
      <vt:lpstr>b. Unterschied Filter – Suche</vt:lpstr>
      <vt:lpstr>b. Unterschied Filter – Suche</vt:lpstr>
      <vt:lpstr>c. Übung zu Filtern</vt:lpstr>
      <vt:lpstr>c. Übung zu Filtern</vt:lpstr>
      <vt:lpstr>c. Übung zu Filtern</vt:lpstr>
      <vt:lpstr>d. Komplexe Auswahlfilter</vt:lpstr>
      <vt:lpstr>e. Möglichkeit zum Scripting</vt:lpstr>
      <vt:lpstr>f. Import/Export/Freigeben</vt:lpstr>
      <vt:lpstr>g. Tipp: Immer ohne Ausgetretene</vt:lpstr>
      <vt:lpstr>6. Exportformate und Excel</vt:lpstr>
      <vt:lpstr>a. Idee, Aufruf</vt:lpstr>
      <vt:lpstr>b. Definition eines Exportformats</vt:lpstr>
      <vt:lpstr>c. Anwenden eines Exportformats</vt:lpstr>
      <vt:lpstr>d. Über die Zwischenablage nach Excel</vt:lpstr>
      <vt:lpstr>e. Weiter in Excel…</vt:lpstr>
      <vt:lpstr>e. Weiter in Excel…</vt:lpstr>
      <vt:lpstr>Ausblick 1: Excellisten als Grundlage  von Word-Serienbriefen</vt:lpstr>
      <vt:lpstr>Ausblick 2: Der Serienbriefgenerator</vt:lpstr>
      <vt:lpstr>a. Ausführliche Anleitung…</vt:lpstr>
      <vt:lpstr>b. Nützliche Felder</vt:lpstr>
      <vt:lpstr>b. Nützliche Felder</vt:lpstr>
      <vt:lpstr>c. Tipps</vt:lpstr>
      <vt:lpstr>c. Tipps</vt:lpstr>
      <vt:lpstr>c. Tipps</vt:lpstr>
      <vt:lpstr>Ausblick 3: Arbeiten mit Word-Vorlagen</vt:lpstr>
      <vt:lpstr>a. Ausführliche Anleitung…</vt:lpstr>
      <vt:lpstr>b. Tipps</vt:lpstr>
      <vt:lpstr>Vielen Dank für Ihre Aufmerksamkeit!  Kontakt: martin.pabst@csg-in.de</vt:lpstr>
    </vt:vector>
  </TitlesOfParts>
  <Company>VS Gersthofen (Hauptschule)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Modul: Unterrichtsplanung</dc:title>
  <dc:creator>Florian Ostermeier</dc:creator>
  <cp:lastModifiedBy>Windows User</cp:lastModifiedBy>
  <cp:revision>227</cp:revision>
  <cp:lastPrinted>2013-11-06T15:09:08Z</cp:lastPrinted>
  <dcterms:created xsi:type="dcterms:W3CDTF">2011-01-13T08:01:21Z</dcterms:created>
  <dcterms:modified xsi:type="dcterms:W3CDTF">2018-12-12T21:33:05Z</dcterms:modified>
</cp:coreProperties>
</file>